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81" r:id="rId7"/>
    <p:sldId id="275" r:id="rId8"/>
    <p:sldId id="277" r:id="rId9"/>
    <p:sldId id="284" r:id="rId10"/>
    <p:sldId id="283" r:id="rId11"/>
    <p:sldId id="261" r:id="rId12"/>
    <p:sldId id="278" r:id="rId13"/>
    <p:sldId id="282" r:id="rId14"/>
    <p:sldId id="271" r:id="rId15"/>
    <p:sldId id="266" r:id="rId16"/>
  </p:sldIdLst>
  <p:sldSz cx="18288000" cy="10287000"/>
  <p:notesSz cx="6742113" cy="9875838"/>
  <p:embeddedFontLst>
    <p:embeddedFont>
      <p:font typeface="Anton Italics" panose="020B0604020202020204" charset="0"/>
      <p:regular r:id="rId18"/>
    </p:embeddedFont>
    <p:embeddedFont>
      <p:font typeface="Canva Sans" panose="020B0604020202020204" charset="0"/>
      <p:regular r:id="rId19"/>
    </p:embeddedFont>
    <p:embeddedFont>
      <p:font typeface="Canva Sans Bold" panose="020B0604020202020204" charset="0"/>
      <p:regular r:id="rId20"/>
    </p:embeddedFont>
    <p:embeddedFont>
      <p:font typeface="Montserrat" panose="00000500000000000000" pitchFamily="2" charset="-52"/>
      <p:regular r:id="rId21"/>
      <p:bold r:id="rId22"/>
      <p:italic r:id="rId23"/>
      <p:boldItalic r:id="rId24"/>
    </p:embeddedFont>
    <p:embeddedFont>
      <p:font typeface="Poppins 1" panose="020B0604020202020204" charset="0"/>
      <p:regular r:id="rId25"/>
    </p:embeddedFont>
    <p:embeddedFont>
      <p:font typeface="Poppins 1 Bold" panose="020B0604020202020204" charset="0"/>
      <p:regular r:id="rId26"/>
    </p:embeddedFont>
    <p:embeddedFont>
      <p:font typeface="Poppins 1 Semi-Bold" panose="020B0604020202020204" charset="0"/>
      <p:regular r:id="rId27"/>
    </p:embeddedFont>
    <p:embeddedFont>
      <p:font typeface="Poppins 2 Bold" panose="020B0604020202020204" charset="0"/>
      <p:regular r:id="rId28"/>
    </p:embeddedFont>
    <p:embeddedFont>
      <p:font typeface="Poppins 2 Semi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28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165" cy="49577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359" y="0"/>
            <a:ext cx="2922164" cy="49577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4FEE446D-A2CB-402C-A5E7-C239497FE371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5" y="4752797"/>
            <a:ext cx="5394644" cy="3888362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0060"/>
            <a:ext cx="2922165" cy="49577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359" y="9380060"/>
            <a:ext cx="2922164" cy="49577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77409930-FE41-4A60-B0BF-0BAD8586D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09930-FE41-4A60-B0BF-0BAD8586D1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1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svg"/><Relationship Id="rId21" Type="http://schemas.openxmlformats.org/officeDocument/2006/relationships/image" Target="../media/image56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sv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40910" y="-2556686"/>
            <a:ext cx="3952556" cy="16029749"/>
            <a:chOff x="0" y="0"/>
            <a:chExt cx="104100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002" cy="4221827"/>
            </a:xfrm>
            <a:custGeom>
              <a:avLst/>
              <a:gdLst/>
              <a:ahLst/>
              <a:cxnLst/>
              <a:rect l="l" t="t" r="r" b="b"/>
              <a:pathLst>
                <a:path w="1041002" h="4221827">
                  <a:moveTo>
                    <a:pt x="0" y="0"/>
                  </a:moveTo>
                  <a:lnTo>
                    <a:pt x="1041002" y="0"/>
                  </a:lnTo>
                  <a:lnTo>
                    <a:pt x="104100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100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19477975" y="-7285016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9540506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l="-9921" r="-2355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91189" y="956220"/>
            <a:ext cx="1247809" cy="1263026"/>
          </a:xfrm>
          <a:custGeom>
            <a:avLst/>
            <a:gdLst/>
            <a:ahLst/>
            <a:cxnLst/>
            <a:rect l="l" t="t" r="r" b="b"/>
            <a:pathLst>
              <a:path w="1247809" h="1263026">
                <a:moveTo>
                  <a:pt x="0" y="0"/>
                </a:moveTo>
                <a:lnTo>
                  <a:pt x="1247808" y="0"/>
                </a:lnTo>
                <a:lnTo>
                  <a:pt x="1247808" y="1263026"/>
                </a:lnTo>
                <a:lnTo>
                  <a:pt x="0" y="1263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04" t="-28938" r="-33296" b="-3144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-2459526" y="3070359"/>
            <a:ext cx="8660728" cy="649292"/>
            <a:chOff x="0" y="0"/>
            <a:chExt cx="4666826" cy="34987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66826" cy="349871"/>
            </a:xfrm>
            <a:custGeom>
              <a:avLst/>
              <a:gdLst/>
              <a:ahLst/>
              <a:cxnLst/>
              <a:rect l="l" t="t" r="r" b="b"/>
              <a:pathLst>
                <a:path w="4666826" h="349871">
                  <a:moveTo>
                    <a:pt x="203200" y="0"/>
                  </a:moveTo>
                  <a:lnTo>
                    <a:pt x="4666826" y="0"/>
                  </a:lnTo>
                  <a:lnTo>
                    <a:pt x="4463626" y="349871"/>
                  </a:lnTo>
                  <a:lnTo>
                    <a:pt x="0" y="3498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4463626" cy="40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249435" y="1074453"/>
            <a:ext cx="8839587" cy="64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6"/>
              </a:lnSpc>
              <a:spcBef>
                <a:spcPct val="0"/>
              </a:spcBef>
            </a:pPr>
            <a:r>
              <a:rPr lang="en-US" sz="3576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“Savdoni rivojlantirish kompaniyasi”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49435" y="1615784"/>
            <a:ext cx="3299163" cy="38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  <a:spcBef>
                <a:spcPct val="0"/>
              </a:spcBef>
            </a:pPr>
            <a:r>
              <a:rPr lang="en-US" sz="2136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aksiyadorlik jamiyati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0502" y="5376748"/>
            <a:ext cx="7917365" cy="155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</a:pPr>
            <a:r>
              <a:rPr lang="en-US" sz="5199" b="1" dirty="0" err="1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moliyaviy</a:t>
            </a:r>
            <a:r>
              <a:rPr lang="en-US" sz="5199" b="1" dirty="0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  <a:r>
              <a:rPr lang="en-US" sz="5199" b="1" dirty="0" err="1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yordam</a:t>
            </a:r>
            <a:r>
              <a:rPr lang="en-US" sz="5199" b="1" dirty="0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  </a:t>
            </a:r>
            <a:r>
              <a:rPr lang="en-US" sz="5199" b="1" dirty="0" err="1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ko‘rsatish</a:t>
            </a:r>
            <a:endParaRPr lang="en-US" sz="5199" b="1" dirty="0">
              <a:solidFill>
                <a:srgbClr val="121212"/>
              </a:solidFill>
              <a:latin typeface="Poppins 2 Semi-Bold"/>
              <a:ea typeface="Poppins 2 Semi-Bold"/>
              <a:cs typeface="Poppins 2 Semi-Bold"/>
              <a:sym typeface="Poppins 2 Semi-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30502" y="3838778"/>
            <a:ext cx="8356808" cy="155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</a:pPr>
            <a:r>
              <a:rPr lang="en-US" sz="5199" b="1" dirty="0">
                <a:solidFill>
                  <a:srgbClr val="431096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Tadbirkorlik </a:t>
            </a:r>
            <a:r>
              <a:rPr lang="en-US" sz="5199" b="1" dirty="0" err="1">
                <a:solidFill>
                  <a:srgbClr val="431096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subyektlariga</a:t>
            </a:r>
            <a:r>
              <a:rPr lang="en-US" sz="5199" b="1" dirty="0">
                <a:solidFill>
                  <a:srgbClr val="431096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30502" y="3132150"/>
            <a:ext cx="4836673" cy="5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3430" b="1">
                <a:solidFill>
                  <a:srgbClr val="FFFFFF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Moliyaviy instrument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30502" y="8709633"/>
            <a:ext cx="6452841" cy="55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7"/>
              </a:lnSpc>
              <a:spcBef>
                <a:spcPct val="0"/>
              </a:spcBef>
            </a:pPr>
            <a:r>
              <a:rPr lang="en-US" sz="3055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Toshkent - 2025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CA6F953-F902-6850-C721-A0EDA0F4CE65}"/>
              </a:ext>
            </a:extLst>
          </p:cNvPr>
          <p:cNvSpPr/>
          <p:nvPr/>
        </p:nvSpPr>
        <p:spPr>
          <a:xfrm>
            <a:off x="561472" y="2201181"/>
            <a:ext cx="17109014" cy="7339812"/>
          </a:xfrm>
          <a:prstGeom prst="roundRect">
            <a:avLst>
              <a:gd name="adj" fmla="val 6389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E718DAD-03A0-7468-E87A-3E6909852A2D}"/>
              </a:ext>
            </a:extLst>
          </p:cNvPr>
          <p:cNvSpPr/>
          <p:nvPr/>
        </p:nvSpPr>
        <p:spPr>
          <a:xfrm>
            <a:off x="9796578" y="5380602"/>
            <a:ext cx="1769323" cy="564547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6" name="Group 10">
            <a:extLst>
              <a:ext uri="{FF2B5EF4-FFF2-40B4-BE49-F238E27FC236}">
                <a16:creationId xmlns:a16="http://schemas.microsoft.com/office/drawing/2014/main" id="{E7EB097F-8EF3-B179-E8B7-A8A1B0513DC7}"/>
              </a:ext>
            </a:extLst>
          </p:cNvPr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09A348B1-D4EA-1A23-50DB-9B02CCBC18BA}"/>
                </a:ext>
              </a:extLst>
            </p:cNvPr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8" name="TextBox 12">
              <a:extLst>
                <a:ext uri="{FF2B5EF4-FFF2-40B4-BE49-F238E27FC236}">
                  <a16:creationId xmlns:a16="http://schemas.microsoft.com/office/drawing/2014/main" id="{CC3ACDB1-A71B-365D-4C68-39DE4831B479}"/>
                </a:ext>
              </a:extLst>
            </p:cNvPr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13">
            <a:extLst>
              <a:ext uri="{FF2B5EF4-FFF2-40B4-BE49-F238E27FC236}">
                <a16:creationId xmlns:a16="http://schemas.microsoft.com/office/drawing/2014/main" id="{654643E5-770A-392A-4260-65FDDEF8C64E}"/>
              </a:ext>
            </a:extLst>
          </p:cNvPr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6E115368-8107-E0EF-07AF-9CB9E13AC8ED}"/>
                </a:ext>
              </a:extLst>
            </p:cNvPr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1" name="TextBox 15">
              <a:extLst>
                <a:ext uri="{FF2B5EF4-FFF2-40B4-BE49-F238E27FC236}">
                  <a16:creationId xmlns:a16="http://schemas.microsoft.com/office/drawing/2014/main" id="{DD78C739-2FBD-7F49-4016-36AAB4639D4C}"/>
                </a:ext>
              </a:extLst>
            </p:cNvPr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6">
            <a:extLst>
              <a:ext uri="{FF2B5EF4-FFF2-40B4-BE49-F238E27FC236}">
                <a16:creationId xmlns:a16="http://schemas.microsoft.com/office/drawing/2014/main" id="{5EB4C0C1-F746-F7A9-79D4-CDAAC2355069}"/>
              </a:ext>
            </a:extLst>
          </p:cNvPr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E2EE0E38-79BD-A0D3-A566-329CA47E71B3}"/>
                </a:ext>
              </a:extLst>
            </p:cNvPr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4" name="TextBox 18">
              <a:extLst>
                <a:ext uri="{FF2B5EF4-FFF2-40B4-BE49-F238E27FC236}">
                  <a16:creationId xmlns:a16="http://schemas.microsoft.com/office/drawing/2014/main" id="{C293A96D-00E9-0185-3F52-83D522EA07C1}"/>
                </a:ext>
              </a:extLst>
            </p:cNvPr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9">
            <a:extLst>
              <a:ext uri="{FF2B5EF4-FFF2-40B4-BE49-F238E27FC236}">
                <a16:creationId xmlns:a16="http://schemas.microsoft.com/office/drawing/2014/main" id="{73F655EA-9BD7-8286-B56A-D33E4A837493}"/>
              </a:ext>
            </a:extLst>
          </p:cNvPr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2005ED93-C759-1987-2F05-8FF4EFFBA35E}"/>
                </a:ext>
              </a:extLst>
            </p:cNvPr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7" name="TextBox 21">
              <a:extLst>
                <a:ext uri="{FF2B5EF4-FFF2-40B4-BE49-F238E27FC236}">
                  <a16:creationId xmlns:a16="http://schemas.microsoft.com/office/drawing/2014/main" id="{E21D1784-2A22-0EA8-7926-0547F84ADAFD}"/>
                </a:ext>
              </a:extLst>
            </p:cNvPr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0" name="TextBox 24">
            <a:extLst>
              <a:ext uri="{FF2B5EF4-FFF2-40B4-BE49-F238E27FC236}">
                <a16:creationId xmlns:a16="http://schemas.microsoft.com/office/drawing/2014/main" id="{B60E4EEB-70F5-7285-6539-4685741AE76F}"/>
              </a:ext>
            </a:extLst>
          </p:cNvPr>
          <p:cNvSpPr txBox="1"/>
          <p:nvPr/>
        </p:nvSpPr>
        <p:spPr>
          <a:xfrm>
            <a:off x="589493" y="2833458"/>
            <a:ext cx="5557277" cy="67958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1" name="Group 25">
            <a:extLst>
              <a:ext uri="{FF2B5EF4-FFF2-40B4-BE49-F238E27FC236}">
                <a16:creationId xmlns:a16="http://schemas.microsoft.com/office/drawing/2014/main" id="{4F1042D2-72E1-75AA-BC17-979F5834C498}"/>
              </a:ext>
            </a:extLst>
          </p:cNvPr>
          <p:cNvGrpSpPr/>
          <p:nvPr/>
        </p:nvGrpSpPr>
        <p:grpSpPr>
          <a:xfrm>
            <a:off x="57317" y="1706474"/>
            <a:ext cx="1130751" cy="971739"/>
            <a:chOff x="0" y="0"/>
            <a:chExt cx="812800" cy="698500"/>
          </a:xfrm>
        </p:grpSpPr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E8FE7FA7-7F5B-8407-D254-C80F5EC4B556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13" name="TextBox 27">
              <a:extLst>
                <a:ext uri="{FF2B5EF4-FFF2-40B4-BE49-F238E27FC236}">
                  <a16:creationId xmlns:a16="http://schemas.microsoft.com/office/drawing/2014/main" id="{B49FF91E-2259-999F-3A5A-0B231516DA5E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4" name="Freeform 28">
            <a:extLst>
              <a:ext uri="{FF2B5EF4-FFF2-40B4-BE49-F238E27FC236}">
                <a16:creationId xmlns:a16="http://schemas.microsoft.com/office/drawing/2014/main" id="{6CBD13F8-1392-217E-3E0A-59349A8FB728}"/>
              </a:ext>
            </a:extLst>
          </p:cNvPr>
          <p:cNvSpPr/>
          <p:nvPr/>
        </p:nvSpPr>
        <p:spPr>
          <a:xfrm>
            <a:off x="165631" y="1796494"/>
            <a:ext cx="914124" cy="794145"/>
          </a:xfrm>
          <a:custGeom>
            <a:avLst/>
            <a:gdLst/>
            <a:ahLst/>
            <a:cxnLst/>
            <a:rect l="l" t="t" r="r" b="b"/>
            <a:pathLst>
              <a:path w="914124" h="794145">
                <a:moveTo>
                  <a:pt x="0" y="0"/>
                </a:moveTo>
                <a:lnTo>
                  <a:pt x="914124" y="0"/>
                </a:lnTo>
                <a:lnTo>
                  <a:pt x="914124" y="794146"/>
                </a:lnTo>
                <a:lnTo>
                  <a:pt x="0" y="794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5" name="Freeform 29">
            <a:extLst>
              <a:ext uri="{FF2B5EF4-FFF2-40B4-BE49-F238E27FC236}">
                <a16:creationId xmlns:a16="http://schemas.microsoft.com/office/drawing/2014/main" id="{253BC49F-F4FA-E40B-D716-4B3D22FA5EF7}"/>
              </a:ext>
            </a:extLst>
          </p:cNvPr>
          <p:cNvSpPr/>
          <p:nvPr/>
        </p:nvSpPr>
        <p:spPr>
          <a:xfrm>
            <a:off x="304976" y="1880573"/>
            <a:ext cx="649522" cy="623541"/>
          </a:xfrm>
          <a:custGeom>
            <a:avLst/>
            <a:gdLst/>
            <a:ahLst/>
            <a:cxnLst/>
            <a:rect l="l" t="t" r="r" b="b"/>
            <a:pathLst>
              <a:path w="649522" h="623541">
                <a:moveTo>
                  <a:pt x="0" y="0"/>
                </a:moveTo>
                <a:lnTo>
                  <a:pt x="649522" y="0"/>
                </a:lnTo>
                <a:lnTo>
                  <a:pt x="649522" y="623541"/>
                </a:lnTo>
                <a:lnTo>
                  <a:pt x="0" y="623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5" name="TextBox 41">
            <a:extLst>
              <a:ext uri="{FF2B5EF4-FFF2-40B4-BE49-F238E27FC236}">
                <a16:creationId xmlns:a16="http://schemas.microsoft.com/office/drawing/2014/main" id="{985A74AF-E3A9-FF63-E5C8-81C87D613DA7}"/>
              </a:ext>
            </a:extLst>
          </p:cNvPr>
          <p:cNvSpPr txBox="1"/>
          <p:nvPr/>
        </p:nvSpPr>
        <p:spPr>
          <a:xfrm>
            <a:off x="1553907" y="444266"/>
            <a:ext cx="15114735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Kichik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o‘rta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biznesni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qo‘llab-quvvatlashga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qaratilgan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b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</a:b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Faktoring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xizmati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ularning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e'tiborli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jihatlari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bo‘yicha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ma'lumot</a:t>
            </a:r>
            <a:endParaRPr lang="en-US" sz="3399" b="1" u="none" strike="noStrike" dirty="0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D933F0E-EDC5-466D-D2C7-396EF67BD19B}"/>
              </a:ext>
            </a:extLst>
          </p:cNvPr>
          <p:cNvSpPr/>
          <p:nvPr/>
        </p:nvSpPr>
        <p:spPr>
          <a:xfrm>
            <a:off x="1194930" y="3736244"/>
            <a:ext cx="3736166" cy="561267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BC09FEE7-EF83-DF08-306A-62FE550841D8}"/>
              </a:ext>
            </a:extLst>
          </p:cNvPr>
          <p:cNvSpPr txBox="1"/>
          <p:nvPr/>
        </p:nvSpPr>
        <p:spPr>
          <a:xfrm>
            <a:off x="1203014" y="3877303"/>
            <a:ext cx="3720832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latin typeface="Poppins 1 Bold"/>
                <a:ea typeface="Poppins 1 Bold"/>
                <a:cs typeface="Poppins 1 Bold"/>
                <a:sym typeface="Poppins 1 Bold"/>
              </a:rPr>
              <a:t>Klassik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E50B372-6C1E-A8D4-3A5B-DF9D64A69596}"/>
              </a:ext>
            </a:extLst>
          </p:cNvPr>
          <p:cNvSpPr/>
          <p:nvPr/>
        </p:nvSpPr>
        <p:spPr>
          <a:xfrm>
            <a:off x="1187679" y="5424943"/>
            <a:ext cx="3736166" cy="564547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D66A62B-22CB-D304-00CA-7C87AD6B9AF4}"/>
              </a:ext>
            </a:extLst>
          </p:cNvPr>
          <p:cNvSpPr/>
          <p:nvPr/>
        </p:nvSpPr>
        <p:spPr>
          <a:xfrm>
            <a:off x="1163797" y="7171111"/>
            <a:ext cx="3736166" cy="564547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43">
            <a:extLst>
              <a:ext uri="{FF2B5EF4-FFF2-40B4-BE49-F238E27FC236}">
                <a16:creationId xmlns:a16="http://schemas.microsoft.com/office/drawing/2014/main" id="{6C85D41A-A91D-A472-2C4A-C55D23B9CBDB}"/>
              </a:ext>
            </a:extLst>
          </p:cNvPr>
          <p:cNvSpPr txBox="1"/>
          <p:nvPr/>
        </p:nvSpPr>
        <p:spPr>
          <a:xfrm>
            <a:off x="1187677" y="5568716"/>
            <a:ext cx="3726013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latin typeface="Poppins 1 Bold"/>
                <a:ea typeface="Poppins 1 Bold"/>
                <a:cs typeface="Poppins 1 Bold"/>
                <a:sym typeface="Poppins 1 Bold"/>
              </a:rPr>
              <a:t>Reversiv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5D40B84-0483-5A7F-0ED3-76F17237D844}"/>
              </a:ext>
            </a:extLst>
          </p:cNvPr>
          <p:cNvSpPr/>
          <p:nvPr/>
        </p:nvSpPr>
        <p:spPr>
          <a:xfrm>
            <a:off x="5423916" y="4806843"/>
            <a:ext cx="3893367" cy="16290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053AC1D6-EA59-27AE-2145-6D52D8C6C05F}"/>
              </a:ext>
            </a:extLst>
          </p:cNvPr>
          <p:cNvSpPr txBox="1"/>
          <p:nvPr/>
        </p:nvSpPr>
        <p:spPr>
          <a:xfrm>
            <a:off x="1163796" y="7314884"/>
            <a:ext cx="372082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 err="1">
                <a:latin typeface="Poppins 1 Bold"/>
                <a:ea typeface="Poppins 1 Bold"/>
                <a:cs typeface="Poppins 1 Bold"/>
                <a:sym typeface="Poppins 1 Bold"/>
              </a:rPr>
              <a:t>Xarid</a:t>
            </a:r>
            <a:r>
              <a:rPr lang="en-US" b="1" dirty="0"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latin typeface="Poppins 1 Bold"/>
                <a:ea typeface="Poppins 1 Bold"/>
                <a:cs typeface="Poppins 1 Bold"/>
                <a:sym typeface="Poppins 1 Bold"/>
              </a:rPr>
              <a:t>oldi</a:t>
            </a:r>
            <a:endParaRPr lang="en-US" b="1" dirty="0"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F96E9-60DC-E45C-4AA2-BE2F507ABD8C}"/>
              </a:ext>
            </a:extLst>
          </p:cNvPr>
          <p:cNvSpPr txBox="1"/>
          <p:nvPr/>
        </p:nvSpPr>
        <p:spPr>
          <a:xfrm>
            <a:off x="5497658" y="5038009"/>
            <a:ext cx="37437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Pul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ko‘chirish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yo‘li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bilan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milliy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endParaRPr lang="en-US" sz="18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ctr"/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yillik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15%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stavkasigacha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proporsional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belgilanadi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AD2406-71FE-EBC6-EDD6-F9749AE9271C}"/>
              </a:ext>
            </a:extLst>
          </p:cNvPr>
          <p:cNvSpPr txBox="1"/>
          <p:nvPr/>
        </p:nvSpPr>
        <p:spPr>
          <a:xfrm>
            <a:off x="1295400" y="8888968"/>
            <a:ext cx="655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*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Ishchilar</a:t>
            </a:r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soni</a:t>
            </a:r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b="1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20</a:t>
            </a:r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tadan</a:t>
            </a:r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kam</a:t>
            </a:r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bo‘lmagan</a:t>
            </a:r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korxonalarga</a:t>
            </a:r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75087039-646C-3589-4269-F6FF2694165F}"/>
              </a:ext>
            </a:extLst>
          </p:cNvPr>
          <p:cNvSpPr/>
          <p:nvPr/>
        </p:nvSpPr>
        <p:spPr>
          <a:xfrm>
            <a:off x="12987074" y="3478194"/>
            <a:ext cx="3425247" cy="1028388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1D14A9-25B7-0E0D-5AB2-2D615E355635}"/>
              </a:ext>
            </a:extLst>
          </p:cNvPr>
          <p:cNvSpPr txBox="1"/>
          <p:nvPr/>
        </p:nvSpPr>
        <p:spPr>
          <a:xfrm>
            <a:off x="9777740" y="5490746"/>
            <a:ext cx="17881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180</a:t>
            </a:r>
            <a:r>
              <a:rPr lang="en-US" sz="1600" dirty="0"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 </a:t>
            </a:r>
            <a:r>
              <a:rPr lang="en-US" sz="1600" dirty="0" err="1"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kungacha</a:t>
            </a:r>
            <a:endParaRPr lang="en-US" sz="1600" dirty="0">
              <a:latin typeface="Poppins 1 Bold" panose="020B0604020202020204" charset="0"/>
              <a:ea typeface="Poppins 1"/>
              <a:cs typeface="Poppins 1 Bold" panose="020B0604020202020204" charset="0"/>
              <a:sym typeface="Poppins 1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9283D8-A0F4-2F32-7DD4-A61F825B3020}"/>
              </a:ext>
            </a:extLst>
          </p:cNvPr>
          <p:cNvSpPr txBox="1"/>
          <p:nvPr/>
        </p:nvSpPr>
        <p:spPr>
          <a:xfrm>
            <a:off x="13069679" y="3585894"/>
            <a:ext cx="32742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Moliyaviy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natijalar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to‘g‘risida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hisobot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(2-son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shakl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)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foyda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bilan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yakunlangan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bo‘lishi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5086E82-00EC-2BDC-2416-EC2E5DF3F782}"/>
              </a:ext>
            </a:extLst>
          </p:cNvPr>
          <p:cNvSpPr/>
          <p:nvPr/>
        </p:nvSpPr>
        <p:spPr>
          <a:xfrm>
            <a:off x="12987074" y="5217794"/>
            <a:ext cx="3425247" cy="1012938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038D6BC-ACE5-3C16-4A73-BB97E79699FA}"/>
              </a:ext>
            </a:extLst>
          </p:cNvPr>
          <p:cNvSpPr/>
          <p:nvPr/>
        </p:nvSpPr>
        <p:spPr>
          <a:xfrm>
            <a:off x="12987074" y="6896102"/>
            <a:ext cx="3425247" cy="1083020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3E9721-7D53-A5A0-3898-B959B511F7AF}"/>
              </a:ext>
            </a:extLst>
          </p:cNvPr>
          <p:cNvSpPr txBox="1"/>
          <p:nvPr/>
        </p:nvSpPr>
        <p:spPr>
          <a:xfrm>
            <a:off x="12918665" y="5346971"/>
            <a:ext cx="34936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To‘lovchi 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Yetkazib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beruvchi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tomonidan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tasdiqlangan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solishtirma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dalolatnoma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 (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akt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- </a:t>
            </a:r>
            <a:r>
              <a:rPr lang="en-US" sz="1400" b="1" dirty="0" err="1">
                <a:latin typeface="Poppins 1"/>
                <a:ea typeface="Poppins 1"/>
                <a:cs typeface="Poppins 1"/>
                <a:sym typeface="Poppins 1"/>
              </a:rPr>
              <a:t>sverka</a:t>
            </a:r>
            <a:r>
              <a:rPr lang="en-US" sz="1400" b="1" dirty="0">
                <a:latin typeface="Poppins 1"/>
                <a:ea typeface="Poppins 1"/>
                <a:cs typeface="Poppins 1"/>
                <a:sym typeface="Poppins 1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AE2580-CD6E-C8DE-FF3F-83E92ABFCF84}"/>
              </a:ext>
            </a:extLst>
          </p:cNvPr>
          <p:cNvSpPr txBox="1"/>
          <p:nvPr/>
        </p:nvSpPr>
        <p:spPr>
          <a:xfrm>
            <a:off x="12801992" y="7031688"/>
            <a:ext cx="3809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Ikki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tomonlama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tasdiqlangan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buyurtmanoma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/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tegishli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tartibda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rasmiylashtirilgan</a:t>
            </a:r>
            <a:r>
              <a:rPr lang="en-US" sz="1600" b="1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dirty="0" err="1">
                <a:latin typeface="Poppins 1"/>
                <a:ea typeface="Poppins 1"/>
                <a:cs typeface="Poppins 1"/>
                <a:sym typeface="Poppins 1"/>
              </a:rPr>
              <a:t>akkreditiv</a:t>
            </a:r>
            <a:endParaRPr lang="en-US" sz="1600" b="1" dirty="0"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:a16="http://schemas.microsoft.com/office/drawing/2014/main" id="{3BC57500-0E58-D3AB-605B-F919662BA48B}"/>
              </a:ext>
            </a:extLst>
          </p:cNvPr>
          <p:cNvSpPr/>
          <p:nvPr/>
        </p:nvSpPr>
        <p:spPr>
          <a:xfrm>
            <a:off x="4960133" y="4017492"/>
            <a:ext cx="348463" cy="3438533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фигурная скобка 33">
            <a:extLst>
              <a:ext uri="{FF2B5EF4-FFF2-40B4-BE49-F238E27FC236}">
                <a16:creationId xmlns:a16="http://schemas.microsoft.com/office/drawing/2014/main" id="{78B2B877-BC38-6D7B-7B08-A96F5F7AB1C5}"/>
              </a:ext>
            </a:extLst>
          </p:cNvPr>
          <p:cNvSpPr/>
          <p:nvPr/>
        </p:nvSpPr>
        <p:spPr>
          <a:xfrm rot="10800000">
            <a:off x="9372598" y="4017492"/>
            <a:ext cx="348463" cy="3393246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AAB8B79D-619C-76D9-467E-45AB471A4267}"/>
              </a:ext>
            </a:extLst>
          </p:cNvPr>
          <p:cNvSpPr/>
          <p:nvPr/>
        </p:nvSpPr>
        <p:spPr>
          <a:xfrm>
            <a:off x="9796578" y="3738072"/>
            <a:ext cx="1769323" cy="564547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2AF214-9426-FD05-C95C-0423078D6376}"/>
              </a:ext>
            </a:extLst>
          </p:cNvPr>
          <p:cNvSpPr txBox="1"/>
          <p:nvPr/>
        </p:nvSpPr>
        <p:spPr>
          <a:xfrm>
            <a:off x="9767504" y="3848216"/>
            <a:ext cx="178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Poppins 1 Bold"/>
                <a:cs typeface="Poppins 1 Bold"/>
                <a:sym typeface="Poppins 1"/>
              </a:rPr>
              <a:t>90</a:t>
            </a:r>
            <a:r>
              <a:rPr lang="en-US" sz="1600" dirty="0"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latin typeface="Poppins 1 Bold"/>
                <a:cs typeface="Poppins 1 Bold"/>
                <a:sym typeface="Poppins 1"/>
              </a:rPr>
              <a:t>kungacha</a:t>
            </a:r>
            <a:endParaRPr lang="en-US" b="1" dirty="0">
              <a:latin typeface="Poppins 1 Bold"/>
              <a:cs typeface="Poppins 1 Bold"/>
              <a:sym typeface="Poppins 1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3912CA31-E2A7-0060-7689-B0F551A6643E}"/>
              </a:ext>
            </a:extLst>
          </p:cNvPr>
          <p:cNvCxnSpPr>
            <a:cxnSpLocks/>
          </p:cNvCxnSpPr>
          <p:nvPr/>
        </p:nvCxnSpPr>
        <p:spPr>
          <a:xfrm>
            <a:off x="4960133" y="5723639"/>
            <a:ext cx="1379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79F4A6C2-45A7-3483-2077-5232BE5BF760}"/>
              </a:ext>
            </a:extLst>
          </p:cNvPr>
          <p:cNvCxnSpPr>
            <a:cxnSpLocks/>
          </p:cNvCxnSpPr>
          <p:nvPr/>
        </p:nvCxnSpPr>
        <p:spPr>
          <a:xfrm>
            <a:off x="9575182" y="5709352"/>
            <a:ext cx="1379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A2F0E142-D28B-F0B0-C42C-58C1CF1DA0E3}"/>
              </a:ext>
            </a:extLst>
          </p:cNvPr>
          <p:cNvCxnSpPr>
            <a:cxnSpLocks/>
          </p:cNvCxnSpPr>
          <p:nvPr/>
        </p:nvCxnSpPr>
        <p:spPr>
          <a:xfrm>
            <a:off x="11634310" y="5657066"/>
            <a:ext cx="128435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EE7FB04D-547D-F122-E593-56E114391525}"/>
              </a:ext>
            </a:extLst>
          </p:cNvPr>
          <p:cNvSpPr/>
          <p:nvPr/>
        </p:nvSpPr>
        <p:spPr>
          <a:xfrm>
            <a:off x="9769897" y="2418849"/>
            <a:ext cx="1796004" cy="3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9156F-BBEB-ECB5-240B-01E758A8D2A4}"/>
              </a:ext>
            </a:extLst>
          </p:cNvPr>
          <p:cNvSpPr txBox="1"/>
          <p:nvPr/>
        </p:nvSpPr>
        <p:spPr>
          <a:xfrm>
            <a:off x="9968294" y="2422320"/>
            <a:ext cx="1309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FFFFFF"/>
                </a:solidFill>
                <a:latin typeface="Poppins 1 Bold" panose="020B0604020202020204" charset="0"/>
                <a:cs typeface="Poppins 1 Bold" panose="020B0604020202020204" charset="0"/>
                <a:sym typeface="Poppins 1"/>
              </a:rPr>
              <a:t>Muddati</a:t>
            </a:r>
            <a:endParaRPr lang="en-US" sz="1600" b="1" dirty="0">
              <a:solidFill>
                <a:srgbClr val="FFFFFF"/>
              </a:solidFill>
              <a:latin typeface="Poppins 1 Bold" panose="020B0604020202020204" charset="0"/>
              <a:cs typeface="Poppins 1 Bold" panose="020B0604020202020204" charset="0"/>
              <a:sym typeface="Poppins 1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200211DD-F1CD-88C9-0B7A-D369002C5F03}"/>
              </a:ext>
            </a:extLst>
          </p:cNvPr>
          <p:cNvSpPr/>
          <p:nvPr/>
        </p:nvSpPr>
        <p:spPr>
          <a:xfrm>
            <a:off x="9796578" y="7176604"/>
            <a:ext cx="1769323" cy="564547"/>
          </a:xfrm>
          <a:prstGeom prst="roundRect">
            <a:avLst/>
          </a:prstGeom>
          <a:solidFill>
            <a:srgbClr val="B1D6FD"/>
          </a:solidFill>
          <a:ln w="28575"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1C6183-EB3A-3F1E-370C-52CBA6E1FF85}"/>
              </a:ext>
            </a:extLst>
          </p:cNvPr>
          <p:cNvSpPr txBox="1"/>
          <p:nvPr/>
        </p:nvSpPr>
        <p:spPr>
          <a:xfrm>
            <a:off x="9777740" y="7286748"/>
            <a:ext cx="17881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180</a:t>
            </a:r>
            <a:r>
              <a:rPr lang="en-US" sz="1600" dirty="0"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 </a:t>
            </a:r>
            <a:r>
              <a:rPr lang="en-US" sz="1600" dirty="0" err="1"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kungacha</a:t>
            </a:r>
            <a:endParaRPr lang="en-US" sz="1600" dirty="0">
              <a:latin typeface="Poppins 1 Bold" panose="020B0604020202020204" charset="0"/>
              <a:ea typeface="Poppins 1"/>
              <a:cs typeface="Poppins 1 Bold" panose="020B0604020202020204" charset="0"/>
              <a:sym typeface="Poppins 1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1E5AC2C2-1F9C-2046-6109-EA0D107524C6}"/>
              </a:ext>
            </a:extLst>
          </p:cNvPr>
          <p:cNvSpPr/>
          <p:nvPr/>
        </p:nvSpPr>
        <p:spPr>
          <a:xfrm>
            <a:off x="1343138" y="2418849"/>
            <a:ext cx="3425247" cy="36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1B3B83-34C3-E081-C644-1261B0ECB26B}"/>
              </a:ext>
            </a:extLst>
          </p:cNvPr>
          <p:cNvSpPr txBox="1"/>
          <p:nvPr/>
        </p:nvSpPr>
        <p:spPr>
          <a:xfrm>
            <a:off x="1697939" y="2405973"/>
            <a:ext cx="2950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Faktoring mahsuloti</a:t>
            </a:r>
            <a:endParaRPr lang="ru-RU" dirty="0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4E0143F2-C792-B2E0-F033-B65C3186D0FD}"/>
              </a:ext>
            </a:extLst>
          </p:cNvPr>
          <p:cNvSpPr/>
          <p:nvPr/>
        </p:nvSpPr>
        <p:spPr>
          <a:xfrm>
            <a:off x="12987074" y="2418849"/>
            <a:ext cx="3425247" cy="36923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58F59D-7927-F605-01DA-F8E4C181ACB5}"/>
              </a:ext>
            </a:extLst>
          </p:cNvPr>
          <p:cNvSpPr txBox="1"/>
          <p:nvPr/>
        </p:nvSpPr>
        <p:spPr>
          <a:xfrm>
            <a:off x="13149378" y="2442746"/>
            <a:ext cx="3081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FFFFFF"/>
                </a:solidFill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Asosiy</a:t>
            </a:r>
            <a:r>
              <a:rPr lang="en-US" sz="1600" b="1" dirty="0">
                <a:solidFill>
                  <a:srgbClr val="FFFFFF"/>
                </a:solidFill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Poppins 1 Bold" panose="020B0604020202020204" charset="0"/>
                <a:ea typeface="Poppins 1"/>
                <a:cs typeface="Poppins 1 Bold" panose="020B0604020202020204" charset="0"/>
                <a:sym typeface="Poppins 1"/>
              </a:rPr>
              <a:t>shartlari</a:t>
            </a:r>
            <a:endParaRPr lang="en-US" sz="1600" b="1" dirty="0">
              <a:solidFill>
                <a:srgbClr val="FFFFFF"/>
              </a:solidFill>
              <a:latin typeface="Poppins 1 Bold" panose="020B0604020202020204" charset="0"/>
              <a:ea typeface="Poppins 1"/>
              <a:cs typeface="Poppins 1 Bold" panose="020B0604020202020204" charset="0"/>
              <a:sym typeface="Poppins 1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B413F8EE-E973-113D-CF76-1A594DCEB25C}"/>
              </a:ext>
            </a:extLst>
          </p:cNvPr>
          <p:cNvCxnSpPr>
            <a:cxnSpLocks/>
          </p:cNvCxnSpPr>
          <p:nvPr/>
        </p:nvCxnSpPr>
        <p:spPr>
          <a:xfrm>
            <a:off x="11634310" y="7456025"/>
            <a:ext cx="128435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4913F3E4-D0B7-BD24-0CF6-B9BA4490A3CB}"/>
              </a:ext>
            </a:extLst>
          </p:cNvPr>
          <p:cNvCxnSpPr>
            <a:cxnSpLocks/>
          </p:cNvCxnSpPr>
          <p:nvPr/>
        </p:nvCxnSpPr>
        <p:spPr>
          <a:xfrm>
            <a:off x="11634310" y="4017493"/>
            <a:ext cx="128435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" name="TextBox 37">
            <a:extLst>
              <a:ext uri="{FF2B5EF4-FFF2-40B4-BE49-F238E27FC236}">
                <a16:creationId xmlns:a16="http://schemas.microsoft.com/office/drawing/2014/main" id="{4E96B9D1-44A7-BBDC-49B0-C0F07992E690}"/>
              </a:ext>
            </a:extLst>
          </p:cNvPr>
          <p:cNvSpPr txBox="1"/>
          <p:nvPr/>
        </p:nvSpPr>
        <p:spPr>
          <a:xfrm>
            <a:off x="3684674" y="4426360"/>
            <a:ext cx="6499389" cy="21250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2894CF-F5C9-47D0-8CE7-A92A7CA39385}"/>
              </a:ext>
            </a:extLst>
          </p:cNvPr>
          <p:cNvSpPr txBox="1"/>
          <p:nvPr/>
        </p:nvSpPr>
        <p:spPr>
          <a:xfrm>
            <a:off x="8991600" y="8888968"/>
            <a:ext cx="80647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*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cs typeface="Poppins 1"/>
              </a:rPr>
              <a:t>Barqarorlik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cs typeface="Poppins 1"/>
              </a:rPr>
              <a:t>reytingi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</a:rPr>
              <a:t>  “ААА”, “АА”, “А”,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cs typeface="Poppins 1"/>
              </a:rPr>
              <a:t>va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</a:rPr>
              <a:t> “ВВВ”, “ВВ”, “</a:t>
            </a:r>
            <a:r>
              <a:rPr lang="ru-RU" sz="1400" i="1" dirty="0">
                <a:solidFill>
                  <a:srgbClr val="FFFFFF"/>
                </a:solidFill>
                <a:cs typeface="Poppins 1"/>
              </a:rPr>
              <a:t>В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</a:rPr>
              <a:t>”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cs typeface="Poppins 1"/>
              </a:rPr>
              <a:t>reytinga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cs typeface="Poppins 1"/>
              </a:rPr>
              <a:t>ega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cs typeface="Poppins 1"/>
              </a:rPr>
              <a:t>bo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  <a:sym typeface="Poppins 1"/>
              </a:rPr>
              <a:t> ‘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cs typeface="Poppins 1"/>
                <a:sym typeface="Poppins 1"/>
              </a:rPr>
              <a:t>lgan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  <a:sym typeface="Poppins 1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Poppins 1"/>
                <a:cs typeface="Poppins 1"/>
                <a:sym typeface="Poppins 1"/>
              </a:rPr>
              <a:t>korxonalarga</a:t>
            </a:r>
            <a:r>
              <a:rPr lang="en-US" sz="1400" i="1" dirty="0">
                <a:solidFill>
                  <a:srgbClr val="FFFFFF"/>
                </a:solidFill>
                <a:latin typeface="Poppins 1"/>
                <a:cs typeface="Poppins 1"/>
                <a:sym typeface="Poppins 1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5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584471" y="-6963970"/>
            <a:ext cx="3194203" cy="15364540"/>
            <a:chOff x="0" y="0"/>
            <a:chExt cx="841272" cy="40466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046628"/>
            </a:xfrm>
            <a:custGeom>
              <a:avLst/>
              <a:gdLst/>
              <a:ahLst/>
              <a:cxnLst/>
              <a:rect l="l" t="t" r="r" b="b"/>
              <a:pathLst>
                <a:path w="841272" h="4046628">
                  <a:moveTo>
                    <a:pt x="0" y="0"/>
                  </a:moveTo>
                  <a:lnTo>
                    <a:pt x="841272" y="0"/>
                  </a:lnTo>
                  <a:lnTo>
                    <a:pt x="841272" y="4046628"/>
                  </a:lnTo>
                  <a:lnTo>
                    <a:pt x="0" y="4046628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103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75732" y="2965696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84674" y="2456140"/>
            <a:ext cx="6499389" cy="1908073"/>
            <a:chOff x="0" y="0"/>
            <a:chExt cx="1711773" cy="5025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1773" cy="502538"/>
            </a:xfrm>
            <a:custGeom>
              <a:avLst/>
              <a:gdLst/>
              <a:ahLst/>
              <a:cxnLst/>
              <a:rect l="l" t="t" r="r" b="b"/>
              <a:pathLst>
                <a:path w="1711773" h="502538">
                  <a:moveTo>
                    <a:pt x="48838" y="0"/>
                  </a:moveTo>
                  <a:lnTo>
                    <a:pt x="1662935" y="0"/>
                  </a:lnTo>
                  <a:cubicBezTo>
                    <a:pt x="1675888" y="0"/>
                    <a:pt x="1688310" y="5145"/>
                    <a:pt x="1697469" y="14304"/>
                  </a:cubicBezTo>
                  <a:cubicBezTo>
                    <a:pt x="1706628" y="23463"/>
                    <a:pt x="1711773" y="35886"/>
                    <a:pt x="1711773" y="48838"/>
                  </a:cubicBezTo>
                  <a:lnTo>
                    <a:pt x="1711773" y="453699"/>
                  </a:lnTo>
                  <a:cubicBezTo>
                    <a:pt x="1711773" y="480672"/>
                    <a:pt x="1689908" y="502538"/>
                    <a:pt x="1662935" y="502538"/>
                  </a:cubicBezTo>
                  <a:lnTo>
                    <a:pt x="48838" y="502538"/>
                  </a:lnTo>
                  <a:cubicBezTo>
                    <a:pt x="35886" y="502538"/>
                    <a:pt x="23463" y="497392"/>
                    <a:pt x="14304" y="488233"/>
                  </a:cubicBezTo>
                  <a:cubicBezTo>
                    <a:pt x="5145" y="479074"/>
                    <a:pt x="0" y="466652"/>
                    <a:pt x="0" y="453699"/>
                  </a:cubicBezTo>
                  <a:lnTo>
                    <a:pt x="0" y="48838"/>
                  </a:lnTo>
                  <a:cubicBezTo>
                    <a:pt x="0" y="21866"/>
                    <a:pt x="21866" y="0"/>
                    <a:pt x="488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711773" cy="559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24786" y="2455622"/>
            <a:ext cx="6499389" cy="1908590"/>
            <a:chOff x="0" y="0"/>
            <a:chExt cx="1711773" cy="5026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11773" cy="502674"/>
            </a:xfrm>
            <a:custGeom>
              <a:avLst/>
              <a:gdLst/>
              <a:ahLst/>
              <a:cxnLst/>
              <a:rect l="l" t="t" r="r" b="b"/>
              <a:pathLst>
                <a:path w="1711773" h="502674">
                  <a:moveTo>
                    <a:pt x="48838" y="0"/>
                  </a:moveTo>
                  <a:lnTo>
                    <a:pt x="1662935" y="0"/>
                  </a:lnTo>
                  <a:cubicBezTo>
                    <a:pt x="1675888" y="0"/>
                    <a:pt x="1688310" y="5145"/>
                    <a:pt x="1697469" y="14304"/>
                  </a:cubicBezTo>
                  <a:cubicBezTo>
                    <a:pt x="1706628" y="23463"/>
                    <a:pt x="1711773" y="35886"/>
                    <a:pt x="1711773" y="48838"/>
                  </a:cubicBezTo>
                  <a:lnTo>
                    <a:pt x="1711773" y="453836"/>
                  </a:lnTo>
                  <a:cubicBezTo>
                    <a:pt x="1711773" y="466788"/>
                    <a:pt x="1706628" y="479211"/>
                    <a:pt x="1697469" y="488370"/>
                  </a:cubicBezTo>
                  <a:cubicBezTo>
                    <a:pt x="1688310" y="497528"/>
                    <a:pt x="1675888" y="502674"/>
                    <a:pt x="1662935" y="502674"/>
                  </a:cubicBezTo>
                  <a:lnTo>
                    <a:pt x="48838" y="502674"/>
                  </a:lnTo>
                  <a:cubicBezTo>
                    <a:pt x="21866" y="502674"/>
                    <a:pt x="0" y="480808"/>
                    <a:pt x="0" y="453836"/>
                  </a:cubicBezTo>
                  <a:lnTo>
                    <a:pt x="0" y="48838"/>
                  </a:lnTo>
                  <a:cubicBezTo>
                    <a:pt x="0" y="21866"/>
                    <a:pt x="21866" y="0"/>
                    <a:pt x="488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711773" cy="55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41479" y="2836898"/>
            <a:ext cx="1454707" cy="1135978"/>
            <a:chOff x="0" y="0"/>
            <a:chExt cx="894482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459328" y="2812821"/>
            <a:ext cx="1454707" cy="1135978"/>
            <a:chOff x="0" y="0"/>
            <a:chExt cx="894482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85304" y="2941614"/>
            <a:ext cx="1185184" cy="925508"/>
            <a:chOff x="0" y="0"/>
            <a:chExt cx="894482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603153" y="2917537"/>
            <a:ext cx="1185184" cy="925508"/>
            <a:chOff x="0" y="0"/>
            <a:chExt cx="894482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346569" y="444266"/>
            <a:ext cx="13156433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39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Kompaniya tomonidan taqdim etiladigan moliyaviy yordam </a:t>
            </a:r>
            <a:r>
              <a:rPr lang="en-US" sz="4399" b="1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shartlari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285314" y="2790260"/>
            <a:ext cx="4395217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b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Muddati o‘tgan debitor qarzdorlik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83421" y="2817848"/>
            <a:ext cx="262079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b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Barqarorlik reytingi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15539" y="3352235"/>
            <a:ext cx="5059913" cy="52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</a:pP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so‘nggi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12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oyda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amalga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oshirilgan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tashqi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savdo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hajmining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10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foizidan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ortiq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bo‘lmasligi</a:t>
            </a:r>
            <a:endParaRPr lang="en-US" sz="1595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1621546" y="3352235"/>
            <a:ext cx="2493856" cy="52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4"/>
              </a:lnSpc>
            </a:pPr>
            <a:r>
              <a:rPr lang="en-US" sz="15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Yuqori (“AAA”, “AA”, “A”) </a:t>
            </a:r>
          </a:p>
          <a:p>
            <a:pPr algn="ctr">
              <a:lnSpc>
                <a:spcPts val="2074"/>
              </a:lnSpc>
            </a:pPr>
            <a:r>
              <a:rPr lang="en-US" sz="15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O‘rta (“BBB”, “BB”, “B”)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420299" y="2817848"/>
            <a:ext cx="1782591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Ishchilar soni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585571" y="3352235"/>
            <a:ext cx="1452046" cy="52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4"/>
              </a:lnSpc>
            </a:pPr>
            <a:r>
              <a:rPr lang="en-US" sz="15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5 tadan kam bo’lmasligi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473778" y="2992863"/>
            <a:ext cx="1008236" cy="82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3"/>
              </a:lnSpc>
            </a:pPr>
            <a:r>
              <a:rPr lang="en-US" sz="516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01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691627" y="2968786"/>
            <a:ext cx="1008236" cy="82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3"/>
              </a:lnSpc>
            </a:pPr>
            <a:r>
              <a:rPr lang="en-US" sz="516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04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3684674" y="4643351"/>
            <a:ext cx="6499389" cy="1908073"/>
            <a:chOff x="0" y="0"/>
            <a:chExt cx="1711773" cy="50253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711773" cy="502538"/>
            </a:xfrm>
            <a:custGeom>
              <a:avLst/>
              <a:gdLst/>
              <a:ahLst/>
              <a:cxnLst/>
              <a:rect l="l" t="t" r="r" b="b"/>
              <a:pathLst>
                <a:path w="1711773" h="502538">
                  <a:moveTo>
                    <a:pt x="48838" y="0"/>
                  </a:moveTo>
                  <a:lnTo>
                    <a:pt x="1662935" y="0"/>
                  </a:lnTo>
                  <a:cubicBezTo>
                    <a:pt x="1675888" y="0"/>
                    <a:pt x="1688310" y="5145"/>
                    <a:pt x="1697469" y="14304"/>
                  </a:cubicBezTo>
                  <a:cubicBezTo>
                    <a:pt x="1706628" y="23463"/>
                    <a:pt x="1711773" y="35886"/>
                    <a:pt x="1711773" y="48838"/>
                  </a:cubicBezTo>
                  <a:lnTo>
                    <a:pt x="1711773" y="453699"/>
                  </a:lnTo>
                  <a:cubicBezTo>
                    <a:pt x="1711773" y="480672"/>
                    <a:pt x="1689908" y="502538"/>
                    <a:pt x="1662935" y="502538"/>
                  </a:cubicBezTo>
                  <a:lnTo>
                    <a:pt x="48838" y="502538"/>
                  </a:lnTo>
                  <a:cubicBezTo>
                    <a:pt x="35886" y="502538"/>
                    <a:pt x="23463" y="497392"/>
                    <a:pt x="14304" y="488233"/>
                  </a:cubicBezTo>
                  <a:cubicBezTo>
                    <a:pt x="5145" y="479074"/>
                    <a:pt x="0" y="466652"/>
                    <a:pt x="0" y="453699"/>
                  </a:cubicBezTo>
                  <a:lnTo>
                    <a:pt x="0" y="48838"/>
                  </a:lnTo>
                  <a:cubicBezTo>
                    <a:pt x="0" y="21866"/>
                    <a:pt x="21866" y="0"/>
                    <a:pt x="488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1711773" cy="559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924786" y="4642833"/>
            <a:ext cx="6499389" cy="1908590"/>
            <a:chOff x="0" y="0"/>
            <a:chExt cx="1711773" cy="50267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711773" cy="502674"/>
            </a:xfrm>
            <a:custGeom>
              <a:avLst/>
              <a:gdLst/>
              <a:ahLst/>
              <a:cxnLst/>
              <a:rect l="l" t="t" r="r" b="b"/>
              <a:pathLst>
                <a:path w="1711773" h="502674">
                  <a:moveTo>
                    <a:pt x="48838" y="0"/>
                  </a:moveTo>
                  <a:lnTo>
                    <a:pt x="1662935" y="0"/>
                  </a:lnTo>
                  <a:cubicBezTo>
                    <a:pt x="1675888" y="0"/>
                    <a:pt x="1688310" y="5145"/>
                    <a:pt x="1697469" y="14304"/>
                  </a:cubicBezTo>
                  <a:cubicBezTo>
                    <a:pt x="1706628" y="23463"/>
                    <a:pt x="1711773" y="35886"/>
                    <a:pt x="1711773" y="48838"/>
                  </a:cubicBezTo>
                  <a:lnTo>
                    <a:pt x="1711773" y="453836"/>
                  </a:lnTo>
                  <a:cubicBezTo>
                    <a:pt x="1711773" y="466788"/>
                    <a:pt x="1706628" y="479211"/>
                    <a:pt x="1697469" y="488370"/>
                  </a:cubicBezTo>
                  <a:cubicBezTo>
                    <a:pt x="1688310" y="497528"/>
                    <a:pt x="1675888" y="502674"/>
                    <a:pt x="1662935" y="502674"/>
                  </a:cubicBezTo>
                  <a:lnTo>
                    <a:pt x="48838" y="502674"/>
                  </a:lnTo>
                  <a:cubicBezTo>
                    <a:pt x="21866" y="502674"/>
                    <a:pt x="0" y="480808"/>
                    <a:pt x="0" y="453836"/>
                  </a:cubicBezTo>
                  <a:lnTo>
                    <a:pt x="0" y="48838"/>
                  </a:lnTo>
                  <a:cubicBezTo>
                    <a:pt x="0" y="21866"/>
                    <a:pt x="21866" y="0"/>
                    <a:pt x="488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1711773" cy="55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241479" y="5024109"/>
            <a:ext cx="1454707" cy="1135978"/>
            <a:chOff x="0" y="0"/>
            <a:chExt cx="894482" cy="6985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6459328" y="5000032"/>
            <a:ext cx="1454707" cy="1135978"/>
            <a:chOff x="0" y="0"/>
            <a:chExt cx="894482" cy="6985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385304" y="5128825"/>
            <a:ext cx="1185184" cy="925508"/>
            <a:chOff x="0" y="0"/>
            <a:chExt cx="894482" cy="6985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6603153" y="5104748"/>
            <a:ext cx="1185184" cy="925508"/>
            <a:chOff x="0" y="0"/>
            <a:chExt cx="894482" cy="6985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4341401" y="4859512"/>
            <a:ext cx="4811494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Oxirgi 12 oy </a:t>
            </a:r>
            <a:r>
              <a:rPr lang="en-US" sz="18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ichida</a:t>
            </a:r>
            <a:r>
              <a:rPr lang="en-US" sz="18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realizatsiya</a:t>
            </a:r>
            <a:r>
              <a:rPr lang="en-US" sz="18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hajmi</a:t>
            </a:r>
            <a:endParaRPr lang="en-US" sz="1800" b="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1383421" y="4818415"/>
            <a:ext cx="5075908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Moliyaviy yordam ko‘rsatilgan kundan boshlab to‘lab berilgan xarajatlarning realizatsiya miqdori (365 kun ichida)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952966" y="5380249"/>
            <a:ext cx="5059913" cy="52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</a:pP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ming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АQSh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(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shundan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kamida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30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ming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АQSh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xorijiy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)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383421" y="5729032"/>
            <a:ext cx="5075908" cy="52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4455" lvl="1" indent="-172227" algn="l">
              <a:lnSpc>
                <a:spcPts val="2074"/>
              </a:lnSpc>
              <a:buFont typeface="Arial"/>
              <a:buChar char="•"/>
            </a:pP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5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baravari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miqdorida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mahsulot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realizatsiya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344455" lvl="1" indent="-172227" algn="l">
              <a:lnSpc>
                <a:spcPts val="2074"/>
              </a:lnSpc>
              <a:buFont typeface="Arial"/>
              <a:buChar char="•"/>
            </a:pP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4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baravari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xorijiy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473778" y="5180074"/>
            <a:ext cx="1008236" cy="82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3"/>
              </a:lnSpc>
            </a:pPr>
            <a:r>
              <a:rPr lang="en-US" sz="516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02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6691627" y="5155997"/>
            <a:ext cx="1008236" cy="82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3"/>
              </a:lnSpc>
            </a:pPr>
            <a:r>
              <a:rPr lang="en-US" sz="516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05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3684674" y="6828166"/>
            <a:ext cx="6499389" cy="1908073"/>
            <a:chOff x="0" y="0"/>
            <a:chExt cx="1711773" cy="50253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711773" cy="502538"/>
            </a:xfrm>
            <a:custGeom>
              <a:avLst/>
              <a:gdLst/>
              <a:ahLst/>
              <a:cxnLst/>
              <a:rect l="l" t="t" r="r" b="b"/>
              <a:pathLst>
                <a:path w="1711773" h="502538">
                  <a:moveTo>
                    <a:pt x="48838" y="0"/>
                  </a:moveTo>
                  <a:lnTo>
                    <a:pt x="1662935" y="0"/>
                  </a:lnTo>
                  <a:cubicBezTo>
                    <a:pt x="1675888" y="0"/>
                    <a:pt x="1688310" y="5145"/>
                    <a:pt x="1697469" y="14304"/>
                  </a:cubicBezTo>
                  <a:cubicBezTo>
                    <a:pt x="1706628" y="23463"/>
                    <a:pt x="1711773" y="35886"/>
                    <a:pt x="1711773" y="48838"/>
                  </a:cubicBezTo>
                  <a:lnTo>
                    <a:pt x="1711773" y="453699"/>
                  </a:lnTo>
                  <a:cubicBezTo>
                    <a:pt x="1711773" y="480672"/>
                    <a:pt x="1689908" y="502538"/>
                    <a:pt x="1662935" y="502538"/>
                  </a:cubicBezTo>
                  <a:lnTo>
                    <a:pt x="48838" y="502538"/>
                  </a:lnTo>
                  <a:cubicBezTo>
                    <a:pt x="35886" y="502538"/>
                    <a:pt x="23463" y="497392"/>
                    <a:pt x="14304" y="488233"/>
                  </a:cubicBezTo>
                  <a:cubicBezTo>
                    <a:pt x="5145" y="479074"/>
                    <a:pt x="0" y="466652"/>
                    <a:pt x="0" y="453699"/>
                  </a:cubicBezTo>
                  <a:lnTo>
                    <a:pt x="0" y="48838"/>
                  </a:lnTo>
                  <a:cubicBezTo>
                    <a:pt x="0" y="21866"/>
                    <a:pt x="21866" y="0"/>
                    <a:pt x="488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57150"/>
              <a:ext cx="1711773" cy="559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924786" y="6827648"/>
            <a:ext cx="6499389" cy="1908590"/>
            <a:chOff x="0" y="0"/>
            <a:chExt cx="1711773" cy="50267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711773" cy="502674"/>
            </a:xfrm>
            <a:custGeom>
              <a:avLst/>
              <a:gdLst/>
              <a:ahLst/>
              <a:cxnLst/>
              <a:rect l="l" t="t" r="r" b="b"/>
              <a:pathLst>
                <a:path w="1711773" h="502674">
                  <a:moveTo>
                    <a:pt x="48838" y="0"/>
                  </a:moveTo>
                  <a:lnTo>
                    <a:pt x="1662935" y="0"/>
                  </a:lnTo>
                  <a:cubicBezTo>
                    <a:pt x="1675888" y="0"/>
                    <a:pt x="1688310" y="5145"/>
                    <a:pt x="1697469" y="14304"/>
                  </a:cubicBezTo>
                  <a:cubicBezTo>
                    <a:pt x="1706628" y="23463"/>
                    <a:pt x="1711773" y="35886"/>
                    <a:pt x="1711773" y="48838"/>
                  </a:cubicBezTo>
                  <a:lnTo>
                    <a:pt x="1711773" y="453836"/>
                  </a:lnTo>
                  <a:cubicBezTo>
                    <a:pt x="1711773" y="466788"/>
                    <a:pt x="1706628" y="479211"/>
                    <a:pt x="1697469" y="488370"/>
                  </a:cubicBezTo>
                  <a:cubicBezTo>
                    <a:pt x="1688310" y="497528"/>
                    <a:pt x="1675888" y="502674"/>
                    <a:pt x="1662935" y="502674"/>
                  </a:cubicBezTo>
                  <a:lnTo>
                    <a:pt x="48838" y="502674"/>
                  </a:lnTo>
                  <a:cubicBezTo>
                    <a:pt x="21866" y="502674"/>
                    <a:pt x="0" y="480808"/>
                    <a:pt x="0" y="453836"/>
                  </a:cubicBezTo>
                  <a:lnTo>
                    <a:pt x="0" y="48838"/>
                  </a:lnTo>
                  <a:cubicBezTo>
                    <a:pt x="0" y="21866"/>
                    <a:pt x="21866" y="0"/>
                    <a:pt x="4883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64" name="TextBox 64"/>
            <p:cNvSpPr txBox="1"/>
            <p:nvPr/>
          </p:nvSpPr>
          <p:spPr>
            <a:xfrm>
              <a:off x="0" y="-57150"/>
              <a:ext cx="1711773" cy="559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241479" y="7208924"/>
            <a:ext cx="1454707" cy="1135978"/>
            <a:chOff x="0" y="0"/>
            <a:chExt cx="894482" cy="6985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6459328" y="7184847"/>
            <a:ext cx="1454707" cy="1135978"/>
            <a:chOff x="0" y="0"/>
            <a:chExt cx="894482" cy="6985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385304" y="7313640"/>
            <a:ext cx="1185184" cy="925508"/>
            <a:chOff x="0" y="0"/>
            <a:chExt cx="894482" cy="6985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6603153" y="7289563"/>
            <a:ext cx="1185184" cy="925508"/>
            <a:chOff x="0" y="0"/>
            <a:chExt cx="894482" cy="6985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94482" cy="698500"/>
            </a:xfrm>
            <a:custGeom>
              <a:avLst/>
              <a:gdLst/>
              <a:ahLst/>
              <a:cxnLst/>
              <a:rect l="l" t="t" r="r" b="b"/>
              <a:pathLst>
                <a:path w="894482" h="698500">
                  <a:moveTo>
                    <a:pt x="894482" y="349250"/>
                  </a:moveTo>
                  <a:lnTo>
                    <a:pt x="69128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91282" y="0"/>
                  </a:lnTo>
                  <a:lnTo>
                    <a:pt x="894482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14300" y="-57150"/>
              <a:ext cx="66588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7" name="TextBox 77"/>
          <p:cNvSpPr txBox="1"/>
          <p:nvPr/>
        </p:nvSpPr>
        <p:spPr>
          <a:xfrm>
            <a:off x="11383421" y="7003230"/>
            <a:ext cx="507590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Xizmatlardan foydalangan kundan ariza kelib tushgan kunga qadar (12 oy ichida)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915539" y="6999098"/>
            <a:ext cx="5325940" cy="155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4"/>
              </a:lnSpc>
            </a:pP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Ro‘yxatdan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o‘tganiga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olti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oy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bo‘lmagan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(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yoki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) PF-287-son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Farmoniga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muvofiq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4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5-toifadagi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tumanlarda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faoliyat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yuritayotgan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tadbirkorlik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subyektlari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yakka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tartibdagi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tadbirkorlarga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ularning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reyting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darajasidan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qatʼiy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nazar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amaldagi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miqdorlarda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moliyaviy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yordam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taqdim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etiladi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1466259" y="7650930"/>
            <a:ext cx="5075908" cy="77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4"/>
              </a:lnSpc>
            </a:pP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xarajatlarning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</a:p>
          <a:p>
            <a:pPr marL="344455" lvl="1" indent="-172227" algn="l">
              <a:lnSpc>
                <a:spcPts val="2074"/>
              </a:lnSpc>
              <a:buFont typeface="Arial"/>
              <a:buChar char="•"/>
            </a:pP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5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baravari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miqdorida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mahsulot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realizatsiya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 </a:t>
            </a:r>
          </a:p>
          <a:p>
            <a:pPr marL="344455" lvl="1" indent="-172227" algn="l">
              <a:lnSpc>
                <a:spcPts val="2074"/>
              </a:lnSpc>
              <a:buFont typeface="Arial"/>
              <a:buChar char="•"/>
            </a:pP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4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baravari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xorijiy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95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r>
              <a:rPr lang="en-US" sz="1595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473778" y="7364889"/>
            <a:ext cx="1008236" cy="82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3"/>
              </a:lnSpc>
            </a:pPr>
            <a:r>
              <a:rPr lang="en-US" sz="516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03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91627" y="7340812"/>
            <a:ext cx="1008236" cy="82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3"/>
              </a:lnSpc>
            </a:pPr>
            <a:r>
              <a:rPr lang="en-US" sz="516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06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3684674" y="9012463"/>
            <a:ext cx="13739501" cy="963902"/>
            <a:chOff x="0" y="0"/>
            <a:chExt cx="3618634" cy="253867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3618634" cy="253867"/>
            </a:xfrm>
            <a:custGeom>
              <a:avLst/>
              <a:gdLst/>
              <a:ahLst/>
              <a:cxnLst/>
              <a:rect l="l" t="t" r="r" b="b"/>
              <a:pathLst>
                <a:path w="3618634" h="253867">
                  <a:moveTo>
                    <a:pt x="23103" y="0"/>
                  </a:moveTo>
                  <a:lnTo>
                    <a:pt x="3595532" y="0"/>
                  </a:lnTo>
                  <a:cubicBezTo>
                    <a:pt x="3608291" y="0"/>
                    <a:pt x="3618634" y="10343"/>
                    <a:pt x="3618634" y="23103"/>
                  </a:cubicBezTo>
                  <a:lnTo>
                    <a:pt x="3618634" y="230765"/>
                  </a:lnTo>
                  <a:cubicBezTo>
                    <a:pt x="3618634" y="243524"/>
                    <a:pt x="3608291" y="253867"/>
                    <a:pt x="3595532" y="253867"/>
                  </a:cubicBezTo>
                  <a:lnTo>
                    <a:pt x="23103" y="253867"/>
                  </a:lnTo>
                  <a:cubicBezTo>
                    <a:pt x="10343" y="253867"/>
                    <a:pt x="0" y="243524"/>
                    <a:pt x="0" y="230765"/>
                  </a:cubicBezTo>
                  <a:lnTo>
                    <a:pt x="0" y="23103"/>
                  </a:lnTo>
                  <a:cubicBezTo>
                    <a:pt x="0" y="10343"/>
                    <a:pt x="10343" y="0"/>
                    <a:pt x="2310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84" name="TextBox 84"/>
            <p:cNvSpPr txBox="1"/>
            <p:nvPr/>
          </p:nvSpPr>
          <p:spPr>
            <a:xfrm>
              <a:off x="0" y="-57150"/>
              <a:ext cx="3618634" cy="311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3915539" y="9080846"/>
            <a:ext cx="6261085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Tadbirkorlik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subyektlari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tomonidan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to‘g‘ridan-to‘g‘ri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shartnoma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tuzilib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xarajatlar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amalga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oshirilgan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holatlarda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moliyaviy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yordam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miqdorlari</a:t>
            </a:r>
            <a:r>
              <a:rPr lang="en-US" sz="18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1174016" y="9048750"/>
            <a:ext cx="3165646" cy="85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04"/>
              </a:lnSpc>
            </a:pPr>
            <a:r>
              <a:rPr lang="en-US" sz="16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“AAA” - 100% </a:t>
            </a:r>
          </a:p>
          <a:p>
            <a:pPr algn="just">
              <a:lnSpc>
                <a:spcPts val="2204"/>
              </a:lnSpc>
            </a:pPr>
            <a:r>
              <a:rPr lang="en-US" sz="16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“AA” - 90%</a:t>
            </a:r>
          </a:p>
          <a:p>
            <a:pPr algn="just">
              <a:lnSpc>
                <a:spcPts val="2204"/>
              </a:lnSpc>
            </a:pPr>
            <a:r>
              <a:rPr lang="en-US" sz="16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“A” - 80% 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2856828" y="9048750"/>
            <a:ext cx="1396615" cy="85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04"/>
              </a:lnSpc>
            </a:pPr>
            <a:r>
              <a:rPr lang="en-US" sz="16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“BBB” - 70%</a:t>
            </a:r>
          </a:p>
          <a:p>
            <a:pPr algn="just">
              <a:lnSpc>
                <a:spcPts val="2204"/>
              </a:lnSpc>
            </a:pPr>
            <a:r>
              <a:rPr lang="en-US" sz="16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“BB” - 60%</a:t>
            </a:r>
          </a:p>
          <a:p>
            <a:pPr algn="just">
              <a:lnSpc>
                <a:spcPts val="2204"/>
              </a:lnSpc>
            </a:pPr>
            <a:r>
              <a:rPr lang="en-US" sz="1695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“B” - 50%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0EF7E87-1108-DF1C-63EE-452EBA407A27}"/>
              </a:ext>
            </a:extLst>
          </p:cNvPr>
          <p:cNvSpPr/>
          <p:nvPr/>
        </p:nvSpPr>
        <p:spPr>
          <a:xfrm>
            <a:off x="9362128" y="3055838"/>
            <a:ext cx="8370282" cy="6573485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8171341-333F-2D61-752F-AB0A45ECC1B6}"/>
              </a:ext>
            </a:extLst>
          </p:cNvPr>
          <p:cNvSpPr/>
          <p:nvPr/>
        </p:nvSpPr>
        <p:spPr>
          <a:xfrm>
            <a:off x="712079" y="3055838"/>
            <a:ext cx="8370282" cy="6573485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Group 5">
            <a:extLst>
              <a:ext uri="{FF2B5EF4-FFF2-40B4-BE49-F238E27FC236}">
                <a16:creationId xmlns:a16="http://schemas.microsoft.com/office/drawing/2014/main" id="{9332D546-8173-09AE-8EB4-D2098E621E78}"/>
              </a:ext>
            </a:extLst>
          </p:cNvPr>
          <p:cNvGrpSpPr/>
          <p:nvPr/>
        </p:nvGrpSpPr>
        <p:grpSpPr>
          <a:xfrm>
            <a:off x="9114470" y="2930179"/>
            <a:ext cx="1130751" cy="971739"/>
            <a:chOff x="0" y="0"/>
            <a:chExt cx="812800" cy="698500"/>
          </a:xfrm>
        </p:grpSpPr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615CD3E6-3C0D-2695-2E6D-3FA9586797E3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93" name="TextBox 7">
              <a:extLst>
                <a:ext uri="{FF2B5EF4-FFF2-40B4-BE49-F238E27FC236}">
                  <a16:creationId xmlns:a16="http://schemas.microsoft.com/office/drawing/2014/main" id="{EDD9E627-7622-BD2F-980D-F8809FA72B5C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4" name="Freeform 8">
            <a:extLst>
              <a:ext uri="{FF2B5EF4-FFF2-40B4-BE49-F238E27FC236}">
                <a16:creationId xmlns:a16="http://schemas.microsoft.com/office/drawing/2014/main" id="{757ECB19-CE21-061D-3E83-CB9501DF0DC5}"/>
              </a:ext>
            </a:extLst>
          </p:cNvPr>
          <p:cNvSpPr/>
          <p:nvPr/>
        </p:nvSpPr>
        <p:spPr>
          <a:xfrm>
            <a:off x="9222783" y="3020199"/>
            <a:ext cx="914124" cy="794145"/>
          </a:xfrm>
          <a:custGeom>
            <a:avLst/>
            <a:gdLst/>
            <a:ahLst/>
            <a:cxnLst/>
            <a:rect l="l" t="t" r="r" b="b"/>
            <a:pathLst>
              <a:path w="914124" h="794145">
                <a:moveTo>
                  <a:pt x="0" y="0"/>
                </a:moveTo>
                <a:lnTo>
                  <a:pt x="914124" y="0"/>
                </a:lnTo>
                <a:lnTo>
                  <a:pt x="914124" y="794146"/>
                </a:lnTo>
                <a:lnTo>
                  <a:pt x="0" y="794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5" name="Freeform 9">
            <a:extLst>
              <a:ext uri="{FF2B5EF4-FFF2-40B4-BE49-F238E27FC236}">
                <a16:creationId xmlns:a16="http://schemas.microsoft.com/office/drawing/2014/main" id="{BC574BB5-5A8A-FEC1-5BD3-8380FC9A8B3E}"/>
              </a:ext>
            </a:extLst>
          </p:cNvPr>
          <p:cNvSpPr/>
          <p:nvPr/>
        </p:nvSpPr>
        <p:spPr>
          <a:xfrm>
            <a:off x="9362128" y="3104278"/>
            <a:ext cx="649522" cy="623541"/>
          </a:xfrm>
          <a:custGeom>
            <a:avLst/>
            <a:gdLst/>
            <a:ahLst/>
            <a:cxnLst/>
            <a:rect l="l" t="t" r="r" b="b"/>
            <a:pathLst>
              <a:path w="649522" h="623541">
                <a:moveTo>
                  <a:pt x="0" y="0"/>
                </a:moveTo>
                <a:lnTo>
                  <a:pt x="649523" y="0"/>
                </a:lnTo>
                <a:lnTo>
                  <a:pt x="649523" y="623541"/>
                </a:lnTo>
                <a:lnTo>
                  <a:pt x="0" y="623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6" name="Group 10">
            <a:extLst>
              <a:ext uri="{FF2B5EF4-FFF2-40B4-BE49-F238E27FC236}">
                <a16:creationId xmlns:a16="http://schemas.microsoft.com/office/drawing/2014/main" id="{E7EB097F-8EF3-B179-E8B7-A8A1B0513DC7}"/>
              </a:ext>
            </a:extLst>
          </p:cNvPr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09A348B1-D4EA-1A23-50DB-9B02CCBC18BA}"/>
                </a:ext>
              </a:extLst>
            </p:cNvPr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8" name="TextBox 12">
              <a:extLst>
                <a:ext uri="{FF2B5EF4-FFF2-40B4-BE49-F238E27FC236}">
                  <a16:creationId xmlns:a16="http://schemas.microsoft.com/office/drawing/2014/main" id="{CC3ACDB1-A71B-365D-4C68-39DE4831B479}"/>
                </a:ext>
              </a:extLst>
            </p:cNvPr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13">
            <a:extLst>
              <a:ext uri="{FF2B5EF4-FFF2-40B4-BE49-F238E27FC236}">
                <a16:creationId xmlns:a16="http://schemas.microsoft.com/office/drawing/2014/main" id="{654643E5-770A-392A-4260-65FDDEF8C64E}"/>
              </a:ext>
            </a:extLst>
          </p:cNvPr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6E115368-8107-E0EF-07AF-9CB9E13AC8ED}"/>
                </a:ext>
              </a:extLst>
            </p:cNvPr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1" name="TextBox 15">
              <a:extLst>
                <a:ext uri="{FF2B5EF4-FFF2-40B4-BE49-F238E27FC236}">
                  <a16:creationId xmlns:a16="http://schemas.microsoft.com/office/drawing/2014/main" id="{DD78C739-2FBD-7F49-4016-36AAB4639D4C}"/>
                </a:ext>
              </a:extLst>
            </p:cNvPr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6">
            <a:extLst>
              <a:ext uri="{FF2B5EF4-FFF2-40B4-BE49-F238E27FC236}">
                <a16:creationId xmlns:a16="http://schemas.microsoft.com/office/drawing/2014/main" id="{5EB4C0C1-F746-F7A9-79D4-CDAAC2355069}"/>
              </a:ext>
            </a:extLst>
          </p:cNvPr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E2EE0E38-79BD-A0D3-A566-329CA47E71B3}"/>
                </a:ext>
              </a:extLst>
            </p:cNvPr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4" name="TextBox 18">
              <a:extLst>
                <a:ext uri="{FF2B5EF4-FFF2-40B4-BE49-F238E27FC236}">
                  <a16:creationId xmlns:a16="http://schemas.microsoft.com/office/drawing/2014/main" id="{C293A96D-00E9-0185-3F52-83D522EA07C1}"/>
                </a:ext>
              </a:extLst>
            </p:cNvPr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9">
            <a:extLst>
              <a:ext uri="{FF2B5EF4-FFF2-40B4-BE49-F238E27FC236}">
                <a16:creationId xmlns:a16="http://schemas.microsoft.com/office/drawing/2014/main" id="{73F655EA-9BD7-8286-B56A-D33E4A837493}"/>
              </a:ext>
            </a:extLst>
          </p:cNvPr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2005ED93-C759-1987-2F05-8FF4EFFBA35E}"/>
                </a:ext>
              </a:extLst>
            </p:cNvPr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7" name="TextBox 21">
              <a:extLst>
                <a:ext uri="{FF2B5EF4-FFF2-40B4-BE49-F238E27FC236}">
                  <a16:creationId xmlns:a16="http://schemas.microsoft.com/office/drawing/2014/main" id="{E21D1784-2A22-0EA8-7926-0547F84ADAFD}"/>
                </a:ext>
              </a:extLst>
            </p:cNvPr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25">
            <a:extLst>
              <a:ext uri="{FF2B5EF4-FFF2-40B4-BE49-F238E27FC236}">
                <a16:creationId xmlns:a16="http://schemas.microsoft.com/office/drawing/2014/main" id="{4F1042D2-72E1-75AA-BC17-979F5834C498}"/>
              </a:ext>
            </a:extLst>
          </p:cNvPr>
          <p:cNvGrpSpPr/>
          <p:nvPr/>
        </p:nvGrpSpPr>
        <p:grpSpPr>
          <a:xfrm>
            <a:off x="279048" y="2930179"/>
            <a:ext cx="1130751" cy="971739"/>
            <a:chOff x="0" y="0"/>
            <a:chExt cx="812800" cy="698500"/>
          </a:xfrm>
        </p:grpSpPr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E8FE7FA7-7F5B-8407-D254-C80F5EC4B556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13" name="TextBox 27">
              <a:extLst>
                <a:ext uri="{FF2B5EF4-FFF2-40B4-BE49-F238E27FC236}">
                  <a16:creationId xmlns:a16="http://schemas.microsoft.com/office/drawing/2014/main" id="{B49FF91E-2259-999F-3A5A-0B231516DA5E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4" name="Freeform 28">
            <a:extLst>
              <a:ext uri="{FF2B5EF4-FFF2-40B4-BE49-F238E27FC236}">
                <a16:creationId xmlns:a16="http://schemas.microsoft.com/office/drawing/2014/main" id="{6CBD13F8-1392-217E-3E0A-59349A8FB728}"/>
              </a:ext>
            </a:extLst>
          </p:cNvPr>
          <p:cNvSpPr/>
          <p:nvPr/>
        </p:nvSpPr>
        <p:spPr>
          <a:xfrm>
            <a:off x="387362" y="3020199"/>
            <a:ext cx="914124" cy="794145"/>
          </a:xfrm>
          <a:custGeom>
            <a:avLst/>
            <a:gdLst/>
            <a:ahLst/>
            <a:cxnLst/>
            <a:rect l="l" t="t" r="r" b="b"/>
            <a:pathLst>
              <a:path w="914124" h="794145">
                <a:moveTo>
                  <a:pt x="0" y="0"/>
                </a:moveTo>
                <a:lnTo>
                  <a:pt x="914124" y="0"/>
                </a:lnTo>
                <a:lnTo>
                  <a:pt x="914124" y="794146"/>
                </a:lnTo>
                <a:lnTo>
                  <a:pt x="0" y="794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5" name="Freeform 29">
            <a:extLst>
              <a:ext uri="{FF2B5EF4-FFF2-40B4-BE49-F238E27FC236}">
                <a16:creationId xmlns:a16="http://schemas.microsoft.com/office/drawing/2014/main" id="{253BC49F-F4FA-E40B-D716-4B3D22FA5EF7}"/>
              </a:ext>
            </a:extLst>
          </p:cNvPr>
          <p:cNvSpPr/>
          <p:nvPr/>
        </p:nvSpPr>
        <p:spPr>
          <a:xfrm>
            <a:off x="526707" y="3104278"/>
            <a:ext cx="649522" cy="623541"/>
          </a:xfrm>
          <a:custGeom>
            <a:avLst/>
            <a:gdLst/>
            <a:ahLst/>
            <a:cxnLst/>
            <a:rect l="l" t="t" r="r" b="b"/>
            <a:pathLst>
              <a:path w="649522" h="623541">
                <a:moveTo>
                  <a:pt x="0" y="0"/>
                </a:moveTo>
                <a:lnTo>
                  <a:pt x="649522" y="0"/>
                </a:lnTo>
                <a:lnTo>
                  <a:pt x="649522" y="623541"/>
                </a:lnTo>
                <a:lnTo>
                  <a:pt x="0" y="623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4" name="TextBox 38">
            <a:extLst>
              <a:ext uri="{FF2B5EF4-FFF2-40B4-BE49-F238E27FC236}">
                <a16:creationId xmlns:a16="http://schemas.microsoft.com/office/drawing/2014/main" id="{F6F0852F-ECBB-E7B1-0CA2-21381560B074}"/>
              </a:ext>
            </a:extLst>
          </p:cNvPr>
          <p:cNvSpPr txBox="1"/>
          <p:nvPr/>
        </p:nvSpPr>
        <p:spPr>
          <a:xfrm>
            <a:off x="1412121" y="444266"/>
            <a:ext cx="15510902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Kompaniya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tomonidan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taqdim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etiladigan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moliyaviy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yordam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ayrim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yo‘nalishlariga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talab </a:t>
            </a:r>
            <a:r>
              <a:rPr lang="en-US" sz="3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etiladigan</a:t>
            </a:r>
            <a:r>
              <a:rPr lang="en-US" sz="3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alohida</a:t>
            </a:r>
            <a:r>
              <a:rPr lang="en-US" sz="3399" b="1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shartlari</a:t>
            </a:r>
            <a:endParaRPr lang="en-US" sz="3399" b="1" dirty="0">
              <a:solidFill>
                <a:srgbClr val="A80FB9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25" name="TextBox 39">
            <a:extLst>
              <a:ext uri="{FF2B5EF4-FFF2-40B4-BE49-F238E27FC236}">
                <a16:creationId xmlns:a16="http://schemas.microsoft.com/office/drawing/2014/main" id="{D13600B0-05A5-92C3-7224-743EF8A07A53}"/>
              </a:ext>
            </a:extLst>
          </p:cNvPr>
          <p:cNvSpPr txBox="1"/>
          <p:nvPr/>
        </p:nvSpPr>
        <p:spPr>
          <a:xfrm>
            <a:off x="10333867" y="3190095"/>
            <a:ext cx="6741010" cy="312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Bir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oylik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qat’iy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miqdor</a:t>
            </a:r>
            <a:r>
              <a:rPr lang="ru-RU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(1 </a:t>
            </a:r>
            <a:r>
              <a:rPr lang="en-US" sz="2400" b="1" dirty="0">
                <a:solidFill>
                  <a:schemeClr val="lt1"/>
                </a:solidFill>
              </a:rPr>
              <a:t>m</a:t>
            </a:r>
            <a:r>
              <a:rPr lang="en-US" sz="2400" b="1" baseline="30000" dirty="0">
                <a:solidFill>
                  <a:schemeClr val="lt1"/>
                </a:solidFill>
              </a:rPr>
              <a:t>2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uchun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)</a:t>
            </a:r>
          </a:p>
        </p:txBody>
      </p:sp>
      <p:sp>
        <p:nvSpPr>
          <p:cNvPr id="126" name="TextBox 40">
            <a:extLst>
              <a:ext uri="{FF2B5EF4-FFF2-40B4-BE49-F238E27FC236}">
                <a16:creationId xmlns:a16="http://schemas.microsoft.com/office/drawing/2014/main" id="{866ED395-F378-99EF-96A4-02902660E2CD}"/>
              </a:ext>
            </a:extLst>
          </p:cNvPr>
          <p:cNvSpPr txBox="1"/>
          <p:nvPr/>
        </p:nvSpPr>
        <p:spPr>
          <a:xfrm>
            <a:off x="10231284" y="2005619"/>
            <a:ext cx="6721396" cy="915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Savdo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uylarini</a:t>
            </a: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ombor</a:t>
            </a: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binolarini</a:t>
            </a: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ijaraga</a:t>
            </a: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olish</a:t>
            </a: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</a:p>
        </p:txBody>
      </p:sp>
      <p:sp>
        <p:nvSpPr>
          <p:cNvPr id="127" name="TextBox 41">
            <a:extLst>
              <a:ext uri="{FF2B5EF4-FFF2-40B4-BE49-F238E27FC236}">
                <a16:creationId xmlns:a16="http://schemas.microsoft.com/office/drawing/2014/main" id="{9A373C52-C2C5-C033-F721-728E5ADFF7AB}"/>
              </a:ext>
            </a:extLst>
          </p:cNvPr>
          <p:cNvSpPr txBox="1"/>
          <p:nvPr/>
        </p:nvSpPr>
        <p:spPr>
          <a:xfrm>
            <a:off x="9673661" y="3934116"/>
            <a:ext cx="7699939" cy="1830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Tadbirkorlik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subyektlari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(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yoki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)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ularning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chet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eldagi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yuridik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shaxslari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(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savdo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uylari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)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tomonidan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ofis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savdo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ombor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binolarini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ijaraga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olingan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bo‘lishi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kerak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algn="just"/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Savdo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uylarini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ochish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saqlash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ofis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savdo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ombor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binolarini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ijaraga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olish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bilan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bog‘liq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chet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eldagi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xarajatlari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bo’yicha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to‘lovlar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tadbirkorlik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subyektlari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(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yoki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)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ularning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chet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eldagi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uridik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shaxslari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tomonidan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amalga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oshirilgan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bo‘lishi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kerak</a:t>
            </a:r>
            <a:r>
              <a:rPr lang="en-US" sz="1699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128" name="TextBox 42">
            <a:extLst>
              <a:ext uri="{FF2B5EF4-FFF2-40B4-BE49-F238E27FC236}">
                <a16:creationId xmlns:a16="http://schemas.microsoft.com/office/drawing/2014/main" id="{7810C4FA-9596-A3FC-7D25-74208E4771F6}"/>
              </a:ext>
            </a:extLst>
          </p:cNvPr>
          <p:cNvSpPr txBox="1"/>
          <p:nvPr/>
        </p:nvSpPr>
        <p:spPr>
          <a:xfrm>
            <a:off x="1670360" y="3190095"/>
            <a:ext cx="6793493" cy="63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Bitta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ko‘rgazma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doirasida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belgilangan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maydon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qat’iy</a:t>
            </a:r>
            <a:r>
              <a:rPr lang="en-US" sz="2000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miqdori</a:t>
            </a:r>
            <a:endParaRPr lang="en-US" sz="2000" b="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29" name="TextBox 43">
            <a:extLst>
              <a:ext uri="{FF2B5EF4-FFF2-40B4-BE49-F238E27FC236}">
                <a16:creationId xmlns:a16="http://schemas.microsoft.com/office/drawing/2014/main" id="{38D98B0D-A258-AE17-7994-11E6A4F01F43}"/>
              </a:ext>
            </a:extLst>
          </p:cNvPr>
          <p:cNvSpPr txBox="1"/>
          <p:nvPr/>
        </p:nvSpPr>
        <p:spPr>
          <a:xfrm>
            <a:off x="2233066" y="2005619"/>
            <a:ext cx="5524509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Ko‘rgazma-yarmarka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tadbirlarida</a:t>
            </a: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ishtirok</a:t>
            </a:r>
            <a:r>
              <a:rPr lang="en-US" sz="2599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etish</a:t>
            </a:r>
            <a:endParaRPr lang="en-US" sz="2599" b="1" dirty="0">
              <a:solidFill>
                <a:srgbClr val="000000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graphicFrame>
        <p:nvGraphicFramePr>
          <p:cNvPr id="133" name="Таблица 49">
            <a:extLst>
              <a:ext uri="{FF2B5EF4-FFF2-40B4-BE49-F238E27FC236}">
                <a16:creationId xmlns:a16="http://schemas.microsoft.com/office/drawing/2014/main" id="{CE7BF489-51E2-CF27-59DA-755F85FB4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83312"/>
              </p:ext>
            </p:extLst>
          </p:nvPr>
        </p:nvGraphicFramePr>
        <p:xfrm>
          <a:off x="1382329" y="4160815"/>
          <a:ext cx="7223671" cy="395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224">
                  <a:extLst>
                    <a:ext uri="{9D8B030D-6E8A-4147-A177-3AD203B41FA5}">
                      <a16:colId xmlns:a16="http://schemas.microsoft.com/office/drawing/2014/main" val="535679790"/>
                    </a:ext>
                  </a:extLst>
                </a:gridCol>
                <a:gridCol w="2211447">
                  <a:extLst>
                    <a:ext uri="{9D8B030D-6E8A-4147-A177-3AD203B41FA5}">
                      <a16:colId xmlns:a16="http://schemas.microsoft.com/office/drawing/2014/main" val="3893992528"/>
                    </a:ext>
                  </a:extLst>
                </a:gridCol>
              </a:tblGrid>
              <a:tr h="6396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Tarmoqlar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Maydon</a:t>
                      </a:r>
                      <a:r>
                        <a:rPr lang="uz-Cyrl-UZ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+mn-ea"/>
                          <a:cs typeface="Poppins 1" panose="020B0604020202020204" charset="0"/>
                          <a:sym typeface="Poppins 1 Bold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51807"/>
                  </a:ext>
                </a:extLst>
              </a:tr>
              <a:tr h="12793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Mebel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va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yog‘ochsozlik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hamda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Avtomobilsanoati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tarmoq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korxonalariga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20</a:t>
                      </a:r>
                      <a:endParaRPr lang="ru-RU" sz="1800" b="1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04059"/>
                  </a:ext>
                </a:extLst>
              </a:tr>
              <a:tr h="9061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Elektrotexnika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hamda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Qurilish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materiallari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tarmoq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korxonalariga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16</a:t>
                      </a:r>
                      <a:endParaRPr lang="ru-RU" sz="1800" b="1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539958"/>
                  </a:ext>
                </a:extLst>
              </a:tr>
              <a:tr h="5646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Turizm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tarmoq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korxonalariga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6</a:t>
                      </a:r>
                      <a:endParaRPr lang="ru-RU" sz="1800" b="1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26701"/>
                  </a:ext>
                </a:extLst>
              </a:tr>
              <a:tr h="5646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Qolgan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tarmoq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korxonalariga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9</a:t>
                      </a:r>
                      <a:endParaRPr lang="ru-RU" sz="1800" b="1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45007"/>
                  </a:ext>
                </a:extLst>
              </a:tr>
            </a:tbl>
          </a:graphicData>
        </a:graphic>
      </p:graphicFrame>
      <p:graphicFrame>
        <p:nvGraphicFramePr>
          <p:cNvPr id="134" name="Таблица 49">
            <a:extLst>
              <a:ext uri="{FF2B5EF4-FFF2-40B4-BE49-F238E27FC236}">
                <a16:creationId xmlns:a16="http://schemas.microsoft.com/office/drawing/2014/main" id="{691AE1DA-B607-1E69-8381-82F3D57C4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15037"/>
              </p:ext>
            </p:extLst>
          </p:nvPr>
        </p:nvGraphicFramePr>
        <p:xfrm>
          <a:off x="9711622" y="5829300"/>
          <a:ext cx="7661978" cy="355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884">
                  <a:extLst>
                    <a:ext uri="{9D8B030D-6E8A-4147-A177-3AD203B41FA5}">
                      <a16:colId xmlns:a16="http://schemas.microsoft.com/office/drawing/2014/main" val="535679790"/>
                    </a:ext>
                  </a:extLst>
                </a:gridCol>
                <a:gridCol w="2035094">
                  <a:extLst>
                    <a:ext uri="{9D8B030D-6E8A-4147-A177-3AD203B41FA5}">
                      <a16:colId xmlns:a16="http://schemas.microsoft.com/office/drawing/2014/main" val="3893992528"/>
                    </a:ext>
                  </a:extLst>
                </a:gridCol>
              </a:tblGrid>
              <a:tr h="6659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Davlatlar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Miqdori</a:t>
                      </a:r>
                      <a:r>
                        <a:rPr lang="uz-Cyrl-UZ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,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$</a:t>
                      </a:r>
                      <a:r>
                        <a:rPr lang="uz-Cyrl-UZ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    </a:t>
                      </a:r>
                      <a:endParaRPr lang="ru-RU" sz="1800" dirty="0">
                        <a:solidFill>
                          <a:schemeClr val="bg1"/>
                        </a:solidFill>
                        <a:latin typeface="Poppins 1" panose="020B0604020202020204" charset="0"/>
                        <a:cs typeface="Poppins 1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+mn-ea"/>
                          <a:cs typeface="Poppins 1" panose="020B0604020202020204" charset="0"/>
                          <a:sym typeface="Poppins 1 Bold"/>
                        </a:rPr>
                        <a:t>(1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+mn-ea"/>
                          <a:cs typeface="Poppins 1" panose="020B0604020202020204" charset="0"/>
                          <a:sym typeface="Poppins 1 Bold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Poppins 1" panose="020B0604020202020204" charset="0"/>
                          <a:ea typeface="+mn-ea"/>
                          <a:cs typeface="Poppins 1" panose="020B0604020202020204" charset="0"/>
                          <a:sym typeface="Poppins 1 Bold"/>
                        </a:rPr>
                        <a:t>uchun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oppins 1" panose="020B0604020202020204" charset="0"/>
                          <a:ea typeface="+mn-ea"/>
                          <a:cs typeface="Poppins 1" panose="020B0604020202020204" charset="0"/>
                          <a:sym typeface="Poppins 1 Bold"/>
                        </a:rPr>
                        <a:t>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51807"/>
                  </a:ext>
                </a:extLst>
              </a:tr>
              <a:tr h="4037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Qo‘shni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davlatlar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va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Afrika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qit’asi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04059"/>
                  </a:ext>
                </a:extLst>
              </a:tr>
              <a:tr h="1101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Ozarbayjon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Armaniston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Gruziya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Belarusiya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Ukraina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, Moldova,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Turkiya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Yaqin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Sharq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va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boshqa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Osiyo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davlatlari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539958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Rossiya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Federatsiyasi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20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26701"/>
                  </a:ext>
                </a:extLst>
              </a:tr>
              <a:tr h="6289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Amerika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qit’asi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Osiyo-Tinch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okeani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Avstraliya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va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orol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davlatlar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26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961317"/>
                  </a:ext>
                </a:extLst>
              </a:tr>
              <a:tr h="3699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Yevropa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qit’asi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latin typeface="Poppins 1" panose="020B0604020202020204" charset="0"/>
                          <a:ea typeface="Poppins 1"/>
                          <a:cs typeface="Poppins 1" panose="020B0604020202020204" charset="0"/>
                          <a:sym typeface="Poppins 1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oppins 1" panose="020B0604020202020204" charset="0"/>
                          <a:cs typeface="Poppins 1" panose="020B0604020202020204" charset="0"/>
                        </a:rPr>
                        <a:t>31</a:t>
                      </a:r>
                      <a:endParaRPr lang="ru-RU" sz="1800" dirty="0">
                        <a:solidFill>
                          <a:schemeClr val="bg1"/>
                        </a:solidFill>
                        <a:cs typeface="Poppins 1" panose="020B060402020202020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45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0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>
            <a:extLst>
              <a:ext uri="{FF2B5EF4-FFF2-40B4-BE49-F238E27FC236}">
                <a16:creationId xmlns:a16="http://schemas.microsoft.com/office/drawing/2014/main" id="{94A37070-D054-7571-A772-BC34B431FED2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A7B48B16-3B73-4885-1E61-1D35F4626140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</a:extLst>
              </a:blip>
              <a:stretch>
                <a:fillRect t="-9277" b="-9277"/>
              </a:stretch>
            </a:blipFill>
          </p:spPr>
        </p:sp>
      </p:grpSp>
      <p:grpSp>
        <p:nvGrpSpPr>
          <p:cNvPr id="2" name="Group 2"/>
          <p:cNvGrpSpPr/>
          <p:nvPr/>
        </p:nvGrpSpPr>
        <p:grpSpPr>
          <a:xfrm rot="1818284">
            <a:off x="10740910" y="-2556686"/>
            <a:ext cx="3952556" cy="16029749"/>
            <a:chOff x="0" y="0"/>
            <a:chExt cx="104100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002" cy="4221827"/>
            </a:xfrm>
            <a:custGeom>
              <a:avLst/>
              <a:gdLst/>
              <a:ahLst/>
              <a:cxnLst/>
              <a:rect l="l" t="t" r="r" b="b"/>
              <a:pathLst>
                <a:path w="1041002" h="4221827">
                  <a:moveTo>
                    <a:pt x="0" y="0"/>
                  </a:moveTo>
                  <a:lnTo>
                    <a:pt x="1041002" y="0"/>
                  </a:lnTo>
                  <a:lnTo>
                    <a:pt x="104100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100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19477975" y="-7285016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9540506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4"/>
              <a:stretch>
                <a:fillRect l="-9921" r="-2355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91189" y="956220"/>
            <a:ext cx="1247809" cy="1263026"/>
          </a:xfrm>
          <a:custGeom>
            <a:avLst/>
            <a:gdLst/>
            <a:ahLst/>
            <a:cxnLst/>
            <a:rect l="l" t="t" r="r" b="b"/>
            <a:pathLst>
              <a:path w="1247809" h="1263026">
                <a:moveTo>
                  <a:pt x="0" y="0"/>
                </a:moveTo>
                <a:lnTo>
                  <a:pt x="1247808" y="0"/>
                </a:lnTo>
                <a:lnTo>
                  <a:pt x="1247808" y="1263026"/>
                </a:lnTo>
                <a:lnTo>
                  <a:pt x="0" y="1263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004" t="-28938" r="-33296" b="-31443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-2459526" y="3070359"/>
            <a:ext cx="8660728" cy="649292"/>
            <a:chOff x="0" y="0"/>
            <a:chExt cx="4666826" cy="34987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66826" cy="349871"/>
            </a:xfrm>
            <a:custGeom>
              <a:avLst/>
              <a:gdLst/>
              <a:ahLst/>
              <a:cxnLst/>
              <a:rect l="l" t="t" r="r" b="b"/>
              <a:pathLst>
                <a:path w="4666826" h="349871">
                  <a:moveTo>
                    <a:pt x="203200" y="0"/>
                  </a:moveTo>
                  <a:lnTo>
                    <a:pt x="4666826" y="0"/>
                  </a:lnTo>
                  <a:lnTo>
                    <a:pt x="4463626" y="349871"/>
                  </a:lnTo>
                  <a:lnTo>
                    <a:pt x="0" y="3498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4463626" cy="40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249435" y="1074453"/>
            <a:ext cx="8839587" cy="64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6"/>
              </a:lnSpc>
              <a:spcBef>
                <a:spcPct val="0"/>
              </a:spcBef>
            </a:pPr>
            <a:r>
              <a:rPr lang="en-US" sz="3576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“Savdoni rivojlantirish kompaniyasi”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49435" y="1615784"/>
            <a:ext cx="3299163" cy="38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  <a:spcBef>
                <a:spcPct val="0"/>
              </a:spcBef>
            </a:pPr>
            <a:r>
              <a:rPr lang="en-US" sz="2136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aksiyadorlik jamiyati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0502" y="3846099"/>
            <a:ext cx="8356808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79"/>
              </a:lnSpc>
            </a:pPr>
            <a:r>
              <a:rPr lang="en-US" sz="5199" b="1" dirty="0" err="1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Elektron</a:t>
            </a:r>
            <a:r>
              <a:rPr lang="en-US" sz="5199" b="1" dirty="0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  <a:r>
              <a:rPr lang="en-US" sz="5199" b="1" dirty="0" err="1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savdo</a:t>
            </a:r>
            <a:r>
              <a:rPr lang="en-US" sz="5199" b="1" dirty="0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  <a:r>
              <a:rPr lang="en-US" sz="5199" b="1" dirty="0" err="1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maydonchalari</a:t>
            </a:r>
            <a:r>
              <a:rPr lang="en-US" sz="5199" b="1" dirty="0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: </a:t>
            </a:r>
            <a:r>
              <a:rPr lang="en-US" sz="5199" b="1" dirty="0" err="1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O‘zbekiston</a:t>
            </a:r>
            <a:r>
              <a:rPr lang="en-US" sz="5199" b="1" dirty="0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  <a:r>
              <a:rPr lang="en-US" sz="5199" b="1" dirty="0" err="1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eksporti</a:t>
            </a:r>
            <a:r>
              <a:rPr lang="en-US" sz="5199" b="1" dirty="0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  <a:r>
              <a:rPr lang="en-US" sz="5199" b="1" dirty="0" err="1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uchun</a:t>
            </a:r>
            <a:r>
              <a:rPr lang="en-US" sz="5199" b="1" dirty="0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  <a:r>
              <a:rPr lang="en-US" sz="5199" b="1" dirty="0" err="1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yangi</a:t>
            </a:r>
            <a:r>
              <a:rPr lang="en-US" sz="5199" b="1" dirty="0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  <a:r>
              <a:rPr lang="en-US" sz="5199" b="1" dirty="0" err="1">
                <a:solidFill>
                  <a:srgbClr val="002060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marralar</a:t>
            </a:r>
            <a:endParaRPr lang="en-US" sz="5199" b="1" dirty="0">
              <a:solidFill>
                <a:srgbClr val="002060"/>
              </a:solidFill>
              <a:latin typeface="Poppins 2 Semi-Bold"/>
              <a:ea typeface="Poppins 2 Semi-Bold"/>
              <a:cs typeface="Poppins 2 Semi-Bold"/>
              <a:sym typeface="Poppins 2 Semi-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0502" y="8709633"/>
            <a:ext cx="6452841" cy="55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7"/>
              </a:lnSpc>
              <a:spcBef>
                <a:spcPct val="0"/>
              </a:spcBef>
            </a:pPr>
            <a:r>
              <a:rPr lang="en-US" sz="3055" b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Toshkent - 2025</a:t>
            </a:r>
          </a:p>
        </p:txBody>
      </p:sp>
    </p:spTree>
    <p:extLst>
      <p:ext uri="{BB962C8B-B14F-4D97-AF65-F5344CB8AC3E}">
        <p14:creationId xmlns:p14="http://schemas.microsoft.com/office/powerpoint/2010/main" val="167690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268133" y="4005169"/>
            <a:ext cx="5251718" cy="5757408"/>
          </a:xfrm>
          <a:custGeom>
            <a:avLst/>
            <a:gdLst/>
            <a:ahLst/>
            <a:cxnLst/>
            <a:rect l="l" t="t" r="r" b="b"/>
            <a:pathLst>
              <a:path w="1820772" h="1516354">
                <a:moveTo>
                  <a:pt x="33596" y="0"/>
                </a:moveTo>
                <a:lnTo>
                  <a:pt x="1787176" y="0"/>
                </a:lnTo>
                <a:cubicBezTo>
                  <a:pt x="1805731" y="0"/>
                  <a:pt x="1820772" y="15041"/>
                  <a:pt x="1820772" y="33596"/>
                </a:cubicBezTo>
                <a:lnTo>
                  <a:pt x="1820772" y="1482758"/>
                </a:lnTo>
                <a:cubicBezTo>
                  <a:pt x="1820772" y="1501313"/>
                  <a:pt x="1805731" y="1516354"/>
                  <a:pt x="1787176" y="1516354"/>
                </a:cubicBezTo>
                <a:lnTo>
                  <a:pt x="33596" y="1516354"/>
                </a:lnTo>
                <a:cubicBezTo>
                  <a:pt x="15041" y="1516354"/>
                  <a:pt x="0" y="1501313"/>
                  <a:pt x="0" y="1482758"/>
                </a:cubicBezTo>
                <a:lnTo>
                  <a:pt x="0" y="33596"/>
                </a:lnTo>
                <a:cubicBezTo>
                  <a:pt x="0" y="15041"/>
                  <a:pt x="15041" y="0"/>
                  <a:pt x="33596" y="0"/>
                </a:cubicBezTo>
                <a:close/>
              </a:path>
            </a:pathLst>
          </a:custGeom>
          <a:solidFill>
            <a:srgbClr val="B1D6FD"/>
          </a:solidFill>
          <a:ln cap="rnd">
            <a:noFill/>
            <a:prstDash val="solid"/>
            <a:round/>
          </a:ln>
        </p:spPr>
      </p:sp>
      <p:sp>
        <p:nvSpPr>
          <p:cNvPr id="9" name="Freeform 9"/>
          <p:cNvSpPr/>
          <p:nvPr/>
        </p:nvSpPr>
        <p:spPr>
          <a:xfrm>
            <a:off x="-2970584" y="7316416"/>
            <a:ext cx="5941169" cy="5941169"/>
          </a:xfrm>
          <a:custGeom>
            <a:avLst/>
            <a:gdLst/>
            <a:ahLst/>
            <a:cxnLst/>
            <a:rect l="l" t="t" r="r" b="b"/>
            <a:pathLst>
              <a:path w="5941169" h="5941169">
                <a:moveTo>
                  <a:pt x="0" y="0"/>
                </a:moveTo>
                <a:lnTo>
                  <a:pt x="5941169" y="0"/>
                </a:lnTo>
                <a:lnTo>
                  <a:pt x="5941169" y="5941169"/>
                </a:lnTo>
                <a:lnTo>
                  <a:pt x="0" y="5941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593175" y="147898"/>
            <a:ext cx="2057400" cy="2057400"/>
            <a:chOff x="0" y="0"/>
            <a:chExt cx="2743200" cy="2743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3200" cy="2743200"/>
            </a:xfrm>
            <a:custGeom>
              <a:avLst/>
              <a:gdLst/>
              <a:ahLst/>
              <a:cxnLst/>
              <a:rect l="l" t="t" r="r" b="b"/>
              <a:pathLst>
                <a:path w="2743200" h="2743200">
                  <a:moveTo>
                    <a:pt x="1371600" y="0"/>
                  </a:moveTo>
                  <a:cubicBezTo>
                    <a:pt x="614045" y="0"/>
                    <a:pt x="0" y="614045"/>
                    <a:pt x="0" y="1371600"/>
                  </a:cubicBezTo>
                  <a:cubicBezTo>
                    <a:pt x="0" y="2129155"/>
                    <a:pt x="614045" y="2743200"/>
                    <a:pt x="1371600" y="2743200"/>
                  </a:cubicBezTo>
                  <a:cubicBezTo>
                    <a:pt x="2129155" y="2743200"/>
                    <a:pt x="2743200" y="2129155"/>
                    <a:pt x="2743200" y="1371600"/>
                  </a:cubicBezTo>
                  <a:cubicBezTo>
                    <a:pt x="2743200" y="614045"/>
                    <a:pt x="2129155" y="0"/>
                    <a:pt x="1371600" y="0"/>
                  </a:cubicBezTo>
                  <a:close/>
                </a:path>
              </a:pathLst>
            </a:custGeom>
            <a:solidFill>
              <a:srgbClr val="B1D6FD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674039" y="2088271"/>
            <a:ext cx="727772" cy="727772"/>
            <a:chOff x="0" y="0"/>
            <a:chExt cx="970363" cy="97036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70280" cy="970280"/>
            </a:xfrm>
            <a:custGeom>
              <a:avLst/>
              <a:gdLst/>
              <a:ahLst/>
              <a:cxnLst/>
              <a:rect l="l" t="t" r="r" b="b"/>
              <a:pathLst>
                <a:path w="970280" h="970280">
                  <a:moveTo>
                    <a:pt x="485140" y="0"/>
                  </a:moveTo>
                  <a:cubicBezTo>
                    <a:pt x="217170" y="0"/>
                    <a:pt x="0" y="217170"/>
                    <a:pt x="0" y="485140"/>
                  </a:cubicBezTo>
                  <a:cubicBezTo>
                    <a:pt x="0" y="753110"/>
                    <a:pt x="217170" y="970280"/>
                    <a:pt x="485140" y="970280"/>
                  </a:cubicBezTo>
                  <a:cubicBezTo>
                    <a:pt x="753110" y="970280"/>
                    <a:pt x="970280" y="753110"/>
                    <a:pt x="970280" y="485140"/>
                  </a:cubicBezTo>
                  <a:cubicBezTo>
                    <a:pt x="970280" y="217170"/>
                    <a:pt x="753110" y="0"/>
                    <a:pt x="485140" y="0"/>
                  </a:cubicBezTo>
                  <a:close/>
                </a:path>
              </a:pathLst>
            </a:custGeom>
            <a:solidFill>
              <a:srgbClr val="B1D6F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6323414" y="2602827"/>
            <a:ext cx="5953222" cy="118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8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B2B </a:t>
            </a:r>
          </a:p>
          <a:p>
            <a:pPr algn="ctr"/>
            <a:r>
              <a:rPr lang="en-US" sz="38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(business-to-business)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77578" y="2602827"/>
            <a:ext cx="5953222" cy="1169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8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B2C </a:t>
            </a:r>
          </a:p>
          <a:p>
            <a:pPr algn="ctr"/>
            <a:r>
              <a:rPr lang="en-US" sz="38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(business-to-consumer)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981909" y="-3306091"/>
            <a:ext cx="6612182" cy="6612182"/>
            <a:chOff x="0" y="0"/>
            <a:chExt cx="8816243" cy="881624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16340" cy="8816340"/>
            </a:xfrm>
            <a:custGeom>
              <a:avLst/>
              <a:gdLst/>
              <a:ahLst/>
              <a:cxnLst/>
              <a:rect l="l" t="t" r="r" b="b"/>
              <a:pathLst>
                <a:path w="8816340" h="8816340">
                  <a:moveTo>
                    <a:pt x="4408170" y="0"/>
                  </a:moveTo>
                  <a:cubicBezTo>
                    <a:pt x="1973580" y="0"/>
                    <a:pt x="0" y="1973580"/>
                    <a:pt x="0" y="4408170"/>
                  </a:cubicBezTo>
                  <a:cubicBezTo>
                    <a:pt x="0" y="6842761"/>
                    <a:pt x="1973580" y="8816340"/>
                    <a:pt x="4408170" y="8816340"/>
                  </a:cubicBezTo>
                  <a:cubicBezTo>
                    <a:pt x="6842761" y="8816340"/>
                    <a:pt x="8816340" y="6842761"/>
                    <a:pt x="8816340" y="4408170"/>
                  </a:cubicBezTo>
                  <a:cubicBezTo>
                    <a:pt x="8816340" y="1973580"/>
                    <a:pt x="6842633" y="0"/>
                    <a:pt x="4408170" y="0"/>
                  </a:cubicBezTo>
                  <a:close/>
                </a:path>
              </a:pathLst>
            </a:custGeom>
            <a:solidFill>
              <a:srgbClr val="B1D6FD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6199730" y="-2088270"/>
            <a:ext cx="4176541" cy="4176541"/>
          </a:xfrm>
          <a:custGeom>
            <a:avLst/>
            <a:gdLst/>
            <a:ahLst/>
            <a:cxnLst/>
            <a:rect l="l" t="t" r="r" b="b"/>
            <a:pathLst>
              <a:path w="4176541" h="4176541">
                <a:moveTo>
                  <a:pt x="0" y="0"/>
                </a:moveTo>
                <a:lnTo>
                  <a:pt x="4176541" y="0"/>
                </a:lnTo>
                <a:lnTo>
                  <a:pt x="4176541" y="4176541"/>
                </a:lnTo>
                <a:lnTo>
                  <a:pt x="0" y="4176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1667645" y="541423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80" r="-180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520774" y="7316416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80" r="-180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003172" y="4416336"/>
            <a:ext cx="1657822" cy="501491"/>
          </a:xfrm>
          <a:custGeom>
            <a:avLst/>
            <a:gdLst/>
            <a:ahLst/>
            <a:cxnLst/>
            <a:rect l="l" t="t" r="r" b="b"/>
            <a:pathLst>
              <a:path w="1657822" h="501491">
                <a:moveTo>
                  <a:pt x="0" y="0"/>
                </a:moveTo>
                <a:lnTo>
                  <a:pt x="1657822" y="0"/>
                </a:lnTo>
                <a:lnTo>
                  <a:pt x="1657822" y="501491"/>
                </a:lnTo>
                <a:lnTo>
                  <a:pt x="0" y="5014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3767941" y="5169681"/>
            <a:ext cx="2128283" cy="611881"/>
          </a:xfrm>
          <a:custGeom>
            <a:avLst/>
            <a:gdLst/>
            <a:ahLst/>
            <a:cxnLst/>
            <a:rect l="l" t="t" r="r" b="b"/>
            <a:pathLst>
              <a:path w="2128283" h="611881">
                <a:moveTo>
                  <a:pt x="0" y="0"/>
                </a:moveTo>
                <a:lnTo>
                  <a:pt x="2128283" y="0"/>
                </a:lnTo>
                <a:lnTo>
                  <a:pt x="2128283" y="611882"/>
                </a:lnTo>
                <a:lnTo>
                  <a:pt x="0" y="6118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760604" y="5982278"/>
            <a:ext cx="2142958" cy="527655"/>
          </a:xfrm>
          <a:custGeom>
            <a:avLst/>
            <a:gdLst/>
            <a:ahLst/>
            <a:cxnLst/>
            <a:rect l="l" t="t" r="r" b="b"/>
            <a:pathLst>
              <a:path w="2142958" h="527655">
                <a:moveTo>
                  <a:pt x="0" y="0"/>
                </a:moveTo>
                <a:lnTo>
                  <a:pt x="2142958" y="0"/>
                </a:lnTo>
                <a:lnTo>
                  <a:pt x="2142958" y="527655"/>
                </a:lnTo>
                <a:lnTo>
                  <a:pt x="0" y="5276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52810" b="-152810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3394588" y="6771316"/>
            <a:ext cx="2813215" cy="554625"/>
          </a:xfrm>
          <a:custGeom>
            <a:avLst/>
            <a:gdLst/>
            <a:ahLst/>
            <a:cxnLst/>
            <a:rect l="l" t="t" r="r" b="b"/>
            <a:pathLst>
              <a:path w="2813215" h="554625">
                <a:moveTo>
                  <a:pt x="0" y="0"/>
                </a:moveTo>
                <a:lnTo>
                  <a:pt x="2813215" y="0"/>
                </a:lnTo>
                <a:lnTo>
                  <a:pt x="2813215" y="554625"/>
                </a:lnTo>
                <a:lnTo>
                  <a:pt x="0" y="5546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21813" b="-116127"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3695417" y="7382273"/>
            <a:ext cx="2317544" cy="733027"/>
          </a:xfrm>
          <a:custGeom>
            <a:avLst/>
            <a:gdLst/>
            <a:ahLst/>
            <a:cxnLst/>
            <a:rect l="l" t="t" r="r" b="b"/>
            <a:pathLst>
              <a:path w="2317544" h="733027">
                <a:moveTo>
                  <a:pt x="0" y="0"/>
                </a:moveTo>
                <a:lnTo>
                  <a:pt x="2317544" y="0"/>
                </a:lnTo>
                <a:lnTo>
                  <a:pt x="2317544" y="733028"/>
                </a:lnTo>
                <a:lnTo>
                  <a:pt x="0" y="7330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08080" b="-108080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3694771" y="8191500"/>
            <a:ext cx="2574806" cy="617953"/>
          </a:xfrm>
          <a:custGeom>
            <a:avLst/>
            <a:gdLst/>
            <a:ahLst/>
            <a:cxnLst/>
            <a:rect l="l" t="t" r="r" b="b"/>
            <a:pathLst>
              <a:path w="2574806" h="617953">
                <a:moveTo>
                  <a:pt x="0" y="0"/>
                </a:moveTo>
                <a:lnTo>
                  <a:pt x="2574806" y="0"/>
                </a:lnTo>
                <a:lnTo>
                  <a:pt x="2574806" y="617954"/>
                </a:lnTo>
                <a:lnTo>
                  <a:pt x="0" y="6179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3739982" y="8877300"/>
            <a:ext cx="2423134" cy="835622"/>
          </a:xfrm>
          <a:custGeom>
            <a:avLst/>
            <a:gdLst/>
            <a:ahLst/>
            <a:cxnLst/>
            <a:rect l="l" t="t" r="r" b="b"/>
            <a:pathLst>
              <a:path w="2423134" h="835622">
                <a:moveTo>
                  <a:pt x="0" y="0"/>
                </a:moveTo>
                <a:lnTo>
                  <a:pt x="2423134" y="0"/>
                </a:lnTo>
                <a:lnTo>
                  <a:pt x="2423134" y="835622"/>
                </a:lnTo>
                <a:lnTo>
                  <a:pt x="0" y="83562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1556" b="-31556"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3594444" y="495300"/>
            <a:ext cx="1200504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Elektron</a:t>
            </a:r>
            <a:r>
              <a:rPr lang="en-US" sz="60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 </a:t>
            </a:r>
            <a:r>
              <a:rPr lang="en-US" sz="60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savdo</a:t>
            </a:r>
            <a:r>
              <a:rPr lang="en-US" sz="60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 </a:t>
            </a:r>
            <a:r>
              <a:rPr lang="en-US" sz="60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maydonchalari</a:t>
            </a:r>
            <a:r>
              <a:rPr lang="en-US" sz="60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 </a:t>
            </a:r>
            <a:r>
              <a:rPr lang="en-US" sz="60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va</a:t>
            </a:r>
            <a:r>
              <a:rPr lang="en-US" sz="60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 </a:t>
            </a:r>
            <a:r>
              <a:rPr lang="en-US" sz="60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uning</a:t>
            </a:r>
            <a:r>
              <a:rPr lang="en-US" sz="60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 </a:t>
            </a:r>
            <a:r>
              <a:rPr lang="en-US" sz="60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turlari</a:t>
            </a:r>
            <a:endParaRPr lang="en-US" sz="6000" i="1" dirty="0">
              <a:solidFill>
                <a:srgbClr val="000000"/>
              </a:solidFill>
              <a:latin typeface="Anton Italics"/>
              <a:ea typeface="Anton Italics"/>
              <a:cs typeface="Anton Italics"/>
              <a:sym typeface="Anton Italics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33B8EDA9-F939-86A5-D8F9-B18BA27A667C}"/>
              </a:ext>
            </a:extLst>
          </p:cNvPr>
          <p:cNvSpPr/>
          <p:nvPr/>
        </p:nvSpPr>
        <p:spPr>
          <a:xfrm>
            <a:off x="6650029" y="4005169"/>
            <a:ext cx="5251718" cy="5757408"/>
          </a:xfrm>
          <a:custGeom>
            <a:avLst/>
            <a:gdLst/>
            <a:ahLst/>
            <a:cxnLst/>
            <a:rect l="l" t="t" r="r" b="b"/>
            <a:pathLst>
              <a:path w="1820772" h="1516354">
                <a:moveTo>
                  <a:pt x="33596" y="0"/>
                </a:moveTo>
                <a:lnTo>
                  <a:pt x="1787176" y="0"/>
                </a:lnTo>
                <a:cubicBezTo>
                  <a:pt x="1805731" y="0"/>
                  <a:pt x="1820772" y="15041"/>
                  <a:pt x="1820772" y="33596"/>
                </a:cubicBezTo>
                <a:lnTo>
                  <a:pt x="1820772" y="1482758"/>
                </a:lnTo>
                <a:cubicBezTo>
                  <a:pt x="1820772" y="1501313"/>
                  <a:pt x="1805731" y="1516354"/>
                  <a:pt x="1787176" y="1516354"/>
                </a:cubicBezTo>
                <a:lnTo>
                  <a:pt x="33596" y="1516354"/>
                </a:lnTo>
                <a:cubicBezTo>
                  <a:pt x="15041" y="1516354"/>
                  <a:pt x="0" y="1501313"/>
                  <a:pt x="0" y="1482758"/>
                </a:cubicBezTo>
                <a:lnTo>
                  <a:pt x="0" y="33596"/>
                </a:lnTo>
                <a:cubicBezTo>
                  <a:pt x="0" y="15041"/>
                  <a:pt x="15041" y="0"/>
                  <a:pt x="33596" y="0"/>
                </a:cubicBezTo>
                <a:close/>
              </a:path>
            </a:pathLst>
          </a:custGeom>
          <a:solidFill>
            <a:srgbClr val="B1D6FD"/>
          </a:solidFill>
          <a:ln cap="rnd">
            <a:noFill/>
            <a:prstDash val="solid"/>
            <a:round/>
          </a:ln>
        </p:spPr>
      </p:sp>
      <p:sp>
        <p:nvSpPr>
          <p:cNvPr id="25" name="Freeform 25"/>
          <p:cNvSpPr/>
          <p:nvPr/>
        </p:nvSpPr>
        <p:spPr>
          <a:xfrm>
            <a:off x="7750825" y="5002311"/>
            <a:ext cx="3184752" cy="486222"/>
          </a:xfrm>
          <a:custGeom>
            <a:avLst/>
            <a:gdLst/>
            <a:ahLst/>
            <a:cxnLst/>
            <a:rect l="l" t="t" r="r" b="b"/>
            <a:pathLst>
              <a:path w="3184752" h="486222">
                <a:moveTo>
                  <a:pt x="0" y="0"/>
                </a:moveTo>
                <a:lnTo>
                  <a:pt x="3184752" y="0"/>
                </a:lnTo>
                <a:lnTo>
                  <a:pt x="3184752" y="486221"/>
                </a:lnTo>
                <a:lnTo>
                  <a:pt x="0" y="48622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674625" y="5673272"/>
            <a:ext cx="3109903" cy="624460"/>
          </a:xfrm>
          <a:custGeom>
            <a:avLst/>
            <a:gdLst/>
            <a:ahLst/>
            <a:cxnLst/>
            <a:rect l="l" t="t" r="r" b="b"/>
            <a:pathLst>
              <a:path w="3109903" h="624460">
                <a:moveTo>
                  <a:pt x="0" y="0"/>
                </a:moveTo>
                <a:lnTo>
                  <a:pt x="3109903" y="0"/>
                </a:lnTo>
                <a:lnTo>
                  <a:pt x="3109903" y="624460"/>
                </a:lnTo>
                <a:lnTo>
                  <a:pt x="0" y="62446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9103" b="-10420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162041" y="6526332"/>
            <a:ext cx="2173170" cy="619585"/>
          </a:xfrm>
          <a:custGeom>
            <a:avLst/>
            <a:gdLst/>
            <a:ahLst/>
            <a:cxnLst/>
            <a:rect l="l" t="t" r="r" b="b"/>
            <a:pathLst>
              <a:path w="2173170" h="619585">
                <a:moveTo>
                  <a:pt x="0" y="0"/>
                </a:moveTo>
                <a:lnTo>
                  <a:pt x="2173170" y="0"/>
                </a:lnTo>
                <a:lnTo>
                  <a:pt x="2173170" y="619584"/>
                </a:lnTo>
                <a:lnTo>
                  <a:pt x="0" y="6195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485681" y="7384041"/>
            <a:ext cx="1734089" cy="679319"/>
          </a:xfrm>
          <a:custGeom>
            <a:avLst/>
            <a:gdLst/>
            <a:ahLst/>
            <a:cxnLst/>
            <a:rect l="l" t="t" r="r" b="b"/>
            <a:pathLst>
              <a:path w="1734089" h="679319">
                <a:moveTo>
                  <a:pt x="0" y="0"/>
                </a:moveTo>
                <a:lnTo>
                  <a:pt x="1734089" y="0"/>
                </a:lnTo>
                <a:lnTo>
                  <a:pt x="1734089" y="679320"/>
                </a:lnTo>
                <a:lnTo>
                  <a:pt x="0" y="67932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76133" b="-79135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652961" y="8149086"/>
            <a:ext cx="1286580" cy="825020"/>
          </a:xfrm>
          <a:custGeom>
            <a:avLst/>
            <a:gdLst/>
            <a:ahLst/>
            <a:cxnLst/>
            <a:rect l="l" t="t" r="r" b="b"/>
            <a:pathLst>
              <a:path w="1286580" h="825020">
                <a:moveTo>
                  <a:pt x="0" y="0"/>
                </a:moveTo>
                <a:lnTo>
                  <a:pt x="1286580" y="0"/>
                </a:lnTo>
                <a:lnTo>
                  <a:pt x="1286580" y="825019"/>
                </a:lnTo>
                <a:lnTo>
                  <a:pt x="0" y="82501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7869243" y="4076700"/>
            <a:ext cx="2966965" cy="668436"/>
          </a:xfrm>
          <a:custGeom>
            <a:avLst/>
            <a:gdLst/>
            <a:ahLst/>
            <a:cxnLst/>
            <a:rect l="l" t="t" r="r" b="b"/>
            <a:pathLst>
              <a:path w="2966965" h="668436">
                <a:moveTo>
                  <a:pt x="0" y="0"/>
                </a:moveTo>
                <a:lnTo>
                  <a:pt x="2966965" y="0"/>
                </a:lnTo>
                <a:lnTo>
                  <a:pt x="2966965" y="668436"/>
                </a:lnTo>
                <a:lnTo>
                  <a:pt x="0" y="66843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72376" b="-77298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233051" y="9069355"/>
            <a:ext cx="2220299" cy="616645"/>
          </a:xfrm>
          <a:custGeom>
            <a:avLst/>
            <a:gdLst/>
            <a:ahLst/>
            <a:cxnLst/>
            <a:rect l="l" t="t" r="r" b="b"/>
            <a:pathLst>
              <a:path w="2220299" h="616645">
                <a:moveTo>
                  <a:pt x="0" y="0"/>
                </a:moveTo>
                <a:lnTo>
                  <a:pt x="2220299" y="0"/>
                </a:lnTo>
                <a:lnTo>
                  <a:pt x="2220299" y="616645"/>
                </a:lnTo>
                <a:lnTo>
                  <a:pt x="0" y="61664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44965" t="-177788" r="-44965" b="-177788"/>
            </a:stretch>
          </a:blipFill>
        </p:spPr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B179AEA7-A964-3715-B2E5-2F08E05A2F2E}"/>
              </a:ext>
            </a:extLst>
          </p:cNvPr>
          <p:cNvSpPr/>
          <p:nvPr/>
        </p:nvSpPr>
        <p:spPr>
          <a:xfrm>
            <a:off x="800977" y="4005169"/>
            <a:ext cx="5482003" cy="5757408"/>
          </a:xfrm>
          <a:custGeom>
            <a:avLst/>
            <a:gdLst/>
            <a:ahLst/>
            <a:cxnLst/>
            <a:rect l="l" t="t" r="r" b="b"/>
            <a:pathLst>
              <a:path w="1820772" h="1516354">
                <a:moveTo>
                  <a:pt x="33596" y="0"/>
                </a:moveTo>
                <a:lnTo>
                  <a:pt x="1787176" y="0"/>
                </a:lnTo>
                <a:cubicBezTo>
                  <a:pt x="1805731" y="0"/>
                  <a:pt x="1820772" y="15041"/>
                  <a:pt x="1820772" y="33596"/>
                </a:cubicBezTo>
                <a:lnTo>
                  <a:pt x="1820772" y="1482758"/>
                </a:lnTo>
                <a:cubicBezTo>
                  <a:pt x="1820772" y="1501313"/>
                  <a:pt x="1805731" y="1516354"/>
                  <a:pt x="1787176" y="1516354"/>
                </a:cubicBezTo>
                <a:lnTo>
                  <a:pt x="33596" y="1516354"/>
                </a:lnTo>
                <a:cubicBezTo>
                  <a:pt x="15041" y="1516354"/>
                  <a:pt x="0" y="1501313"/>
                  <a:pt x="0" y="1482758"/>
                </a:cubicBezTo>
                <a:lnTo>
                  <a:pt x="0" y="33596"/>
                </a:lnTo>
                <a:cubicBezTo>
                  <a:pt x="0" y="15041"/>
                  <a:pt x="15041" y="0"/>
                  <a:pt x="33596" y="0"/>
                </a:cubicBezTo>
                <a:close/>
              </a:path>
            </a:pathLst>
          </a:custGeom>
          <a:solidFill>
            <a:srgbClr val="B1D6FD"/>
          </a:solidFill>
          <a:ln cap="rnd">
            <a:noFill/>
            <a:prstDash val="solid"/>
            <a:round/>
          </a:ln>
        </p:spPr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597E913E-F3A1-AAA3-EE96-B06E68E4B896}"/>
              </a:ext>
            </a:extLst>
          </p:cNvPr>
          <p:cNvSpPr txBox="1"/>
          <p:nvPr/>
        </p:nvSpPr>
        <p:spPr>
          <a:xfrm>
            <a:off x="1029577" y="4399320"/>
            <a:ext cx="5105400" cy="4615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2"/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Sotuvchilar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xaridorlar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o‘rtasidagi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o‘zaro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aloqani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ta’minlovchi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onlayn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platforma</a:t>
            </a:r>
            <a:endParaRPr lang="en-US" sz="2499" spc="4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2"/>
            <a:r>
              <a:rPr lang="en-US" sz="2499" b="1" i="1" spc="4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Platformalar</a:t>
            </a:r>
            <a:r>
              <a:rPr lang="en-US" sz="2499" b="1" i="1" spc="4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r>
              <a:rPr lang="en-US" sz="2499" b="1" spc="4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-B2C (business-to-consumer) </a:t>
            </a:r>
            <a:r>
              <a:rPr lang="en-US" sz="2499" spc="4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Amazon, Wildberries, Ozon - </a:t>
            </a:r>
            <a:r>
              <a:rPr lang="en-US" sz="2499" spc="4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chakana</a:t>
            </a:r>
            <a:r>
              <a:rPr lang="en-US" sz="2499" spc="4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savdo</a:t>
            </a:r>
            <a:r>
              <a:rPr lang="en-US" sz="2499" spc="4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7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platformalari</a:t>
            </a:r>
            <a:r>
              <a:rPr lang="en-US" sz="2499" spc="4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r>
              <a:rPr lang="en-US" sz="2499" b="1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-B2B (business-to-business) 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Alibaba, Global Sources -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bizneslar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o‘rtasida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ulgurji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savdo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uchun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mo‘ljallangan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spc="4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platformalar</a:t>
            </a:r>
            <a:r>
              <a:rPr lang="en-US" sz="2499" spc="4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10E8F422-C7D7-721F-85DD-A9690434CD5C}"/>
              </a:ext>
            </a:extLst>
          </p:cNvPr>
          <p:cNvSpPr txBox="1"/>
          <p:nvPr/>
        </p:nvSpPr>
        <p:spPr>
          <a:xfrm>
            <a:off x="629835" y="2602827"/>
            <a:ext cx="5953222" cy="118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8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Elektron</a:t>
            </a:r>
            <a:r>
              <a:rPr lang="en-US" sz="38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savdo</a:t>
            </a:r>
            <a:r>
              <a:rPr lang="en-US" sz="38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maydonchalari</a:t>
            </a:r>
            <a:r>
              <a:rPr lang="en-US" sz="38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nima</a:t>
            </a:r>
            <a:r>
              <a:rPr lang="en-US" sz="3800" i="1" dirty="0">
                <a:solidFill>
                  <a:srgbClr val="000000"/>
                </a:solidFill>
                <a:latin typeface="Anton Italics"/>
                <a:ea typeface="Anton Italics"/>
                <a:cs typeface="Anton Italics"/>
                <a:sym typeface="Anton Italics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92723" y="-2748018"/>
            <a:ext cx="3194203" cy="16029749"/>
            <a:chOff x="0" y="0"/>
            <a:chExt cx="84127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613367" y="-7285016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9493854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l="-16614" r="-16614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91189" y="956220"/>
            <a:ext cx="1247809" cy="1263026"/>
          </a:xfrm>
          <a:custGeom>
            <a:avLst/>
            <a:gdLst/>
            <a:ahLst/>
            <a:cxnLst/>
            <a:rect l="l" t="t" r="r" b="b"/>
            <a:pathLst>
              <a:path w="1247809" h="1263026">
                <a:moveTo>
                  <a:pt x="0" y="0"/>
                </a:moveTo>
                <a:lnTo>
                  <a:pt x="1247808" y="0"/>
                </a:lnTo>
                <a:lnTo>
                  <a:pt x="1247808" y="1263026"/>
                </a:lnTo>
                <a:lnTo>
                  <a:pt x="0" y="1263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004" t="-28938" r="-33296" b="-31443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65128" y="8236067"/>
            <a:ext cx="1226972" cy="1073600"/>
          </a:xfrm>
          <a:custGeom>
            <a:avLst/>
            <a:gdLst/>
            <a:ahLst/>
            <a:cxnLst/>
            <a:rect l="l" t="t" r="r" b="b"/>
            <a:pathLst>
              <a:path w="1226972" h="1073600">
                <a:moveTo>
                  <a:pt x="0" y="0"/>
                </a:moveTo>
                <a:lnTo>
                  <a:pt x="1226972" y="0"/>
                </a:lnTo>
                <a:lnTo>
                  <a:pt x="1226972" y="1073601"/>
                </a:lnTo>
                <a:lnTo>
                  <a:pt x="0" y="1073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104900" y="3579299"/>
            <a:ext cx="8661171" cy="70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452" b="1" spc="1304" dirty="0" err="1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E’tiboringiz</a:t>
            </a:r>
            <a:r>
              <a:rPr lang="en-US" sz="4452" b="1" spc="1304" dirty="0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 </a:t>
            </a:r>
            <a:r>
              <a:rPr lang="en-US" sz="4452" b="1" spc="1304" dirty="0" err="1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uchun</a:t>
            </a:r>
            <a:endParaRPr lang="en-US" sz="4452" b="1" spc="1304" dirty="0">
              <a:solidFill>
                <a:srgbClr val="121212"/>
              </a:solidFill>
              <a:latin typeface="Poppins 2 Semi-Bold"/>
              <a:ea typeface="Poppins 2 Semi-Bold"/>
              <a:cs typeface="Poppins 2 Semi-Bold"/>
              <a:sym typeface="Poppins 2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4029412"/>
            <a:ext cx="8659369" cy="184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</a:pPr>
            <a:r>
              <a:rPr lang="en-US" sz="11812" b="1" dirty="0">
                <a:solidFill>
                  <a:srgbClr val="431096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Rahmat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38997" y="8446749"/>
            <a:ext cx="5499286" cy="56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www.epauzb.uz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49435" y="1074453"/>
            <a:ext cx="8859828" cy="64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6"/>
              </a:lnSpc>
              <a:spcBef>
                <a:spcPct val="0"/>
              </a:spcBef>
            </a:pPr>
            <a:r>
              <a:rPr lang="en-US" sz="3576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“</a:t>
            </a:r>
            <a:r>
              <a:rPr lang="en-US" sz="3576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Savdoni</a:t>
            </a:r>
            <a:r>
              <a:rPr lang="en-US" sz="3576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576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rivojlantirish</a:t>
            </a:r>
            <a:r>
              <a:rPr lang="en-US" sz="3576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576" b="1" dirty="0" err="1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kompaniyasi</a:t>
            </a:r>
            <a:r>
              <a:rPr lang="en-US" sz="3576" b="1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”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49435" y="1615784"/>
            <a:ext cx="3299163" cy="380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  <a:spcBef>
                <a:spcPct val="0"/>
              </a:spcBef>
            </a:pPr>
            <a:r>
              <a:rPr lang="en-US" sz="2136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aksiyadorlik jamiyati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1743141" y="-2556686"/>
            <a:ext cx="3952556" cy="16029749"/>
            <a:chOff x="0" y="0"/>
            <a:chExt cx="104100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002" cy="4221827"/>
            </a:xfrm>
            <a:custGeom>
              <a:avLst/>
              <a:gdLst/>
              <a:ahLst/>
              <a:cxnLst/>
              <a:rect l="l" t="t" r="r" b="b"/>
              <a:pathLst>
                <a:path w="1041002" h="4221827">
                  <a:moveTo>
                    <a:pt x="0" y="0"/>
                  </a:moveTo>
                  <a:lnTo>
                    <a:pt x="1041002" y="0"/>
                  </a:lnTo>
                  <a:lnTo>
                    <a:pt x="104100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100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8348218" y="423289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91602" y="1028700"/>
            <a:ext cx="11928622" cy="8229600"/>
            <a:chOff x="0" y="0"/>
            <a:chExt cx="498235" cy="3437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8235" cy="343734"/>
            </a:xfrm>
            <a:custGeom>
              <a:avLst/>
              <a:gdLst/>
              <a:ahLst/>
              <a:cxnLst/>
              <a:rect l="l" t="t" r="r" b="b"/>
              <a:pathLst>
                <a:path w="498235" h="343734">
                  <a:moveTo>
                    <a:pt x="203200" y="0"/>
                  </a:moveTo>
                  <a:lnTo>
                    <a:pt x="498235" y="0"/>
                  </a:lnTo>
                  <a:lnTo>
                    <a:pt x="295035" y="343734"/>
                  </a:lnTo>
                  <a:lnTo>
                    <a:pt x="0" y="3437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295035" cy="4008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58219" y="1298623"/>
            <a:ext cx="11219285" cy="7689754"/>
            <a:chOff x="0" y="0"/>
            <a:chExt cx="42559567" cy="291705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559604" cy="29170502"/>
            </a:xfrm>
            <a:custGeom>
              <a:avLst/>
              <a:gdLst/>
              <a:ahLst/>
              <a:cxnLst/>
              <a:rect l="l" t="t" r="r" b="b"/>
              <a:pathLst>
                <a:path w="42559604" h="29170502">
                  <a:moveTo>
                    <a:pt x="17184878" y="0"/>
                  </a:moveTo>
                  <a:lnTo>
                    <a:pt x="0" y="29170502"/>
                  </a:lnTo>
                  <a:lnTo>
                    <a:pt x="25374727" y="29170502"/>
                  </a:lnTo>
                  <a:lnTo>
                    <a:pt x="42559604" y="0"/>
                  </a:lnTo>
                  <a:lnTo>
                    <a:pt x="17184878" y="0"/>
                  </a:lnTo>
                  <a:close/>
                </a:path>
              </a:pathLst>
            </a:custGeom>
            <a:blipFill>
              <a:blip r:embed="rId2"/>
              <a:stretch>
                <a:fillRect l="-2646" t="-15410" r="-23175" b="-1157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40940" y="1895305"/>
            <a:ext cx="7673437" cy="528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9"/>
              </a:lnSpc>
            </a:pP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O‘zbekiston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Respublikasi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Prezidentining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2024-yil 26-martdagi “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Tashqi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savdo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hududiy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sanoatni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rivojlantirishda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tadbirkorlar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birlashmalarining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rolini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yanada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oshirish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chora-tadbirlari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to‘g‘risida”gi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        PQ-126-son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qaroriga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muvofiq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 “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Savdoni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rivojlantirish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kompaniyasi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”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aksiyadorlik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jamiyati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tashkil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etilgan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just">
              <a:lnSpc>
                <a:spcPts val="3509"/>
              </a:lnSpc>
            </a:pP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Kompaniya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tomonidan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tashqi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iqtisodiy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faoliyat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ishtirokchilariga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qator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moliyaviy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axborot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turidagi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qo‘llab-quvvatlashlar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taqdim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699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etiladi</a:t>
            </a:r>
            <a:r>
              <a:rPr lang="en-US" sz="26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19165" y="1085850"/>
            <a:ext cx="5694758" cy="67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71"/>
              </a:lnSpc>
            </a:pPr>
            <a:r>
              <a:rPr lang="en-US" sz="439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Kompaniya haqida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797673" y="-1555190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5721043" y="-834881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72328" y="195517"/>
            <a:ext cx="1304576" cy="1352550"/>
          </a:xfrm>
          <a:custGeom>
            <a:avLst/>
            <a:gdLst/>
            <a:ahLst/>
            <a:cxnLst/>
            <a:rect l="l" t="t" r="r" b="b"/>
            <a:pathLst>
              <a:path w="1304576" h="1352550">
                <a:moveTo>
                  <a:pt x="0" y="0"/>
                </a:moveTo>
                <a:lnTo>
                  <a:pt x="1304576" y="0"/>
                </a:lnTo>
                <a:lnTo>
                  <a:pt x="1304576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004" t="-27066" r="-33296" b="-2951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44000" y="398925"/>
            <a:ext cx="8115300" cy="90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70"/>
              </a:lnSpc>
            </a:pPr>
            <a:r>
              <a:rPr lang="en-US" sz="5800" b="1" dirty="0" err="1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Kompaniya</a:t>
            </a:r>
            <a:r>
              <a:rPr lang="en-US" sz="5800" b="1" dirty="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 </a:t>
            </a:r>
            <a:r>
              <a:rPr lang="en-US" sz="5800" b="1" dirty="0" err="1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faoliyati</a:t>
            </a:r>
            <a:endParaRPr lang="en-US" sz="5800" b="1" dirty="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02757" y="2624392"/>
            <a:ext cx="13256543" cy="210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7"/>
              </a:lnSpc>
            </a:pP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Tadbirkorlik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subyektlarini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davlat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tomonidan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moliyaviy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qo‘llab-quvvatlash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choralarining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Tadbirkorlik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subyektlarining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barqarorlik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reytingi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asosida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samaradorligi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natijadorligini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oshirish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davlat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mablag‘larining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yuqori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qo‘shilgan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qiymatli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mahsulot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eksport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qiladigan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hamda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yangi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bozorlarga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chiqadigan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korxonalarga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yetkazilishini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ta’minlash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02757" y="5567114"/>
            <a:ext cx="13256543" cy="1270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7"/>
              </a:lnSpc>
            </a:pP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Tadbirkorlik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subyektlarini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transport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logistikasi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sertifikatlash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standartlashtirish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sifat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nazorati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soliq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bojxona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ma‘muriyatchiligi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hamda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eksport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faoliyati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bilan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bog‘liq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boshqa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masalalar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bo‘yicha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axborot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maslahat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bilan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qo‘llab-quvvatlash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02757" y="7917946"/>
            <a:ext cx="13256543" cy="168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17"/>
              </a:lnSpc>
            </a:pP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Milliy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brendlar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mahsulotlarni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xorijda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targ‘ib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qilish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bo‘yicha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“Made in Uzbekistan”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dasturini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amalga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oshirish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shu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jumladan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milliy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ko‘rgazmalar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tarmoq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mintaqaviy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ko‘rgazmalar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hamda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tovarlar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yarmarkalarini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o‘tkazishda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ishtirok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etish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hamda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2552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moliyalashtirish</a:t>
            </a:r>
            <a:r>
              <a:rPr lang="en-US" sz="2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2366" y="179945"/>
            <a:ext cx="8163877" cy="128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1"/>
              </a:lnSpc>
              <a:spcBef>
                <a:spcPct val="0"/>
              </a:spcBef>
            </a:pPr>
            <a:r>
              <a:rPr lang="en-US" sz="3601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“</a:t>
            </a:r>
            <a:r>
              <a:rPr lang="en-US" sz="3601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Savdoni</a:t>
            </a:r>
            <a:r>
              <a:rPr lang="en-US" sz="3601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601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rivojlantirish</a:t>
            </a:r>
            <a:r>
              <a:rPr lang="en-US" sz="3601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601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kompaniyasi</a:t>
            </a:r>
            <a:r>
              <a:rPr lang="en-US" sz="3601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” AJ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92366" y="2681542"/>
            <a:ext cx="2096094" cy="2043971"/>
          </a:xfrm>
          <a:custGeom>
            <a:avLst/>
            <a:gdLst/>
            <a:ahLst/>
            <a:cxnLst/>
            <a:rect l="l" t="t" r="r" b="b"/>
            <a:pathLst>
              <a:path w="2096094" h="2043971">
                <a:moveTo>
                  <a:pt x="0" y="0"/>
                </a:moveTo>
                <a:lnTo>
                  <a:pt x="2096095" y="0"/>
                </a:lnTo>
                <a:lnTo>
                  <a:pt x="2096095" y="2043971"/>
                </a:lnTo>
                <a:lnTo>
                  <a:pt x="0" y="2043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92366" y="7767458"/>
            <a:ext cx="2096094" cy="2043971"/>
          </a:xfrm>
          <a:custGeom>
            <a:avLst/>
            <a:gdLst/>
            <a:ahLst/>
            <a:cxnLst/>
            <a:rect l="l" t="t" r="r" b="b"/>
            <a:pathLst>
              <a:path w="2096094" h="2043971">
                <a:moveTo>
                  <a:pt x="0" y="0"/>
                </a:moveTo>
                <a:lnTo>
                  <a:pt x="2096095" y="0"/>
                </a:lnTo>
                <a:lnTo>
                  <a:pt x="2096095" y="2043971"/>
                </a:lnTo>
                <a:lnTo>
                  <a:pt x="0" y="2043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92366" y="5208988"/>
            <a:ext cx="2096094" cy="2043971"/>
          </a:xfrm>
          <a:custGeom>
            <a:avLst/>
            <a:gdLst/>
            <a:ahLst/>
            <a:cxnLst/>
            <a:rect l="l" t="t" r="r" b="b"/>
            <a:pathLst>
              <a:path w="2096094" h="2043971">
                <a:moveTo>
                  <a:pt x="0" y="0"/>
                </a:moveTo>
                <a:lnTo>
                  <a:pt x="2096095" y="0"/>
                </a:lnTo>
                <a:lnTo>
                  <a:pt x="2096095" y="2043971"/>
                </a:lnTo>
                <a:lnTo>
                  <a:pt x="0" y="2043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56546" y="472841"/>
            <a:ext cx="16202754" cy="130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4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Kompaniya</a:t>
            </a:r>
            <a:r>
              <a:rPr lang="en-US" sz="4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4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tomonidan</a:t>
            </a:r>
            <a:r>
              <a:rPr lang="en-US" sz="4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4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moliyaviy</a:t>
            </a:r>
            <a:r>
              <a:rPr lang="en-US" sz="4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4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yordam</a:t>
            </a:r>
            <a:r>
              <a:rPr lang="en-US" sz="4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4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taqdim</a:t>
            </a:r>
            <a:r>
              <a:rPr lang="en-US" sz="4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4399" b="1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etiladigan</a:t>
            </a:r>
            <a:r>
              <a:rPr lang="en-US" sz="4399" b="1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4399" b="1" dirty="0" err="1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yo‘nalishlar</a:t>
            </a:r>
            <a:endParaRPr lang="en-US" sz="4399" b="1" dirty="0">
              <a:solidFill>
                <a:srgbClr val="A80FB9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711461" y="2076475"/>
            <a:ext cx="2140799" cy="214079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094921" y="3113464"/>
            <a:ext cx="3587900" cy="2873445"/>
            <a:chOff x="0" y="0"/>
            <a:chExt cx="944961" cy="7567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989594" y="2277363"/>
            <a:ext cx="1584531" cy="158453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813357" y="6205018"/>
            <a:ext cx="2140799" cy="214079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094921" y="7228203"/>
            <a:ext cx="3587900" cy="2873445"/>
            <a:chOff x="0" y="0"/>
            <a:chExt cx="944961" cy="75679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091490" y="6405906"/>
            <a:ext cx="1584531" cy="158453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290286" y="4569450"/>
            <a:ext cx="2983147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miqdorda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bitta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xorijiy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davlatda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2 ta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ombor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jami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</a:p>
          <a:p>
            <a:pPr algn="ctr">
              <a:lnSpc>
                <a:spcPts val="1950"/>
              </a:lnSpc>
            </a:pP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     </a:t>
            </a:r>
            <a:r>
              <a:rPr lang="en-US" sz="1500" u="sng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2 000 m2gacha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8092484" y="2076475"/>
            <a:ext cx="2140799" cy="2140799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368934" y="3113464"/>
            <a:ext cx="3587900" cy="2873445"/>
            <a:chOff x="0" y="0"/>
            <a:chExt cx="944961" cy="75679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370618" y="2277363"/>
            <a:ext cx="1584531" cy="1584531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133258" y="6177409"/>
            <a:ext cx="2140799" cy="2140799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368934" y="7221301"/>
            <a:ext cx="3587900" cy="2873445"/>
            <a:chOff x="0" y="0"/>
            <a:chExt cx="944961" cy="756792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411392" y="6378298"/>
            <a:ext cx="1584531" cy="1584531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293167" y="2090279"/>
            <a:ext cx="2140799" cy="2140799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3316980" y="6177409"/>
            <a:ext cx="2140799" cy="2140799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2588064" y="7247808"/>
            <a:ext cx="3587900" cy="2873445"/>
            <a:chOff x="0" y="0"/>
            <a:chExt cx="944961" cy="75679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595113" y="6378298"/>
            <a:ext cx="1584531" cy="1584531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4" name="Freeform 64"/>
          <p:cNvSpPr/>
          <p:nvPr/>
        </p:nvSpPr>
        <p:spPr>
          <a:xfrm>
            <a:off x="13842265" y="6626633"/>
            <a:ext cx="1100603" cy="956149"/>
          </a:xfrm>
          <a:custGeom>
            <a:avLst/>
            <a:gdLst/>
            <a:ahLst/>
            <a:cxnLst/>
            <a:rect l="l" t="t" r="r" b="b"/>
            <a:pathLst>
              <a:path w="1100603" h="956149">
                <a:moveTo>
                  <a:pt x="0" y="0"/>
                </a:moveTo>
                <a:lnTo>
                  <a:pt x="1100602" y="0"/>
                </a:lnTo>
                <a:lnTo>
                  <a:pt x="1100602" y="956149"/>
                </a:lnTo>
                <a:lnTo>
                  <a:pt x="0" y="956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3236619" y="2506969"/>
            <a:ext cx="1109942" cy="946226"/>
          </a:xfrm>
          <a:custGeom>
            <a:avLst/>
            <a:gdLst/>
            <a:ahLst/>
            <a:cxnLst/>
            <a:rect l="l" t="t" r="r" b="b"/>
            <a:pathLst>
              <a:path w="1109942" h="946226">
                <a:moveTo>
                  <a:pt x="0" y="0"/>
                </a:moveTo>
                <a:lnTo>
                  <a:pt x="1109942" y="0"/>
                </a:lnTo>
                <a:lnTo>
                  <a:pt x="1109942" y="946226"/>
                </a:lnTo>
                <a:lnTo>
                  <a:pt x="0" y="94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8673259" y="2512367"/>
            <a:ext cx="981092" cy="981092"/>
          </a:xfrm>
          <a:custGeom>
            <a:avLst/>
            <a:gdLst/>
            <a:ahLst/>
            <a:cxnLst/>
            <a:rect l="l" t="t" r="r" b="b"/>
            <a:pathLst>
              <a:path w="981092" h="981092">
                <a:moveTo>
                  <a:pt x="0" y="0"/>
                </a:moveTo>
                <a:lnTo>
                  <a:pt x="981092" y="0"/>
                </a:lnTo>
                <a:lnTo>
                  <a:pt x="981092" y="981093"/>
                </a:lnTo>
                <a:lnTo>
                  <a:pt x="0" y="9810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7" name="Group 67"/>
          <p:cNvGrpSpPr/>
          <p:nvPr/>
        </p:nvGrpSpPr>
        <p:grpSpPr>
          <a:xfrm>
            <a:off x="12588064" y="3113464"/>
            <a:ext cx="3587900" cy="2873445"/>
            <a:chOff x="0" y="0"/>
            <a:chExt cx="944961" cy="756792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3571301" y="2291168"/>
            <a:ext cx="1584531" cy="1584531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3" name="Freeform 73"/>
          <p:cNvSpPr/>
          <p:nvPr/>
        </p:nvSpPr>
        <p:spPr>
          <a:xfrm>
            <a:off x="13904340" y="2485556"/>
            <a:ext cx="1049871" cy="1168146"/>
          </a:xfrm>
          <a:custGeom>
            <a:avLst/>
            <a:gdLst/>
            <a:ahLst/>
            <a:cxnLst/>
            <a:rect l="l" t="t" r="r" b="b"/>
            <a:pathLst>
              <a:path w="1049871" h="1168146">
                <a:moveTo>
                  <a:pt x="0" y="0"/>
                </a:moveTo>
                <a:lnTo>
                  <a:pt x="1049870" y="0"/>
                </a:lnTo>
                <a:lnTo>
                  <a:pt x="1049870" y="1168146"/>
                </a:lnTo>
                <a:lnTo>
                  <a:pt x="0" y="11681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3381545" y="6646745"/>
            <a:ext cx="1004422" cy="1047637"/>
          </a:xfrm>
          <a:custGeom>
            <a:avLst/>
            <a:gdLst/>
            <a:ahLst/>
            <a:cxnLst/>
            <a:rect l="l" t="t" r="r" b="b"/>
            <a:pathLst>
              <a:path w="1004422" h="1047637">
                <a:moveTo>
                  <a:pt x="0" y="0"/>
                </a:moveTo>
                <a:lnTo>
                  <a:pt x="1004422" y="0"/>
                </a:lnTo>
                <a:lnTo>
                  <a:pt x="1004422" y="1047637"/>
                </a:lnTo>
                <a:lnTo>
                  <a:pt x="0" y="10476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8611584" y="6650765"/>
            <a:ext cx="1184148" cy="888111"/>
          </a:xfrm>
          <a:custGeom>
            <a:avLst/>
            <a:gdLst/>
            <a:ahLst/>
            <a:cxnLst/>
            <a:rect l="l" t="t" r="r" b="b"/>
            <a:pathLst>
              <a:path w="1184148" h="888111">
                <a:moveTo>
                  <a:pt x="0" y="0"/>
                </a:moveTo>
                <a:lnTo>
                  <a:pt x="1184148" y="0"/>
                </a:lnTo>
                <a:lnTo>
                  <a:pt x="1184148" y="888111"/>
                </a:lnTo>
                <a:lnTo>
                  <a:pt x="0" y="8881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2201682" y="3693485"/>
            <a:ext cx="3364147" cy="57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Savdo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uylarini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ochish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ombor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binolarini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ijaraga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olish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239872" y="7808223"/>
            <a:ext cx="3325958" cy="57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Mutaxassislarni o‘qitish xarajatlarini qoplash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928411" y="3693485"/>
            <a:ext cx="2470789" cy="57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Sug‘urta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mukofoti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xarajatlarini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qoplash</a:t>
            </a:r>
            <a:endParaRPr lang="en-US" sz="1700" b="1" spc="-5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7414737" y="7808223"/>
            <a:ext cx="3458525" cy="57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Xorijdan malakali mutaxassislarni jalb qilish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870379" y="3693485"/>
            <a:ext cx="313255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Xalqaro sertifikatlarini olish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425773" y="4605345"/>
            <a:ext cx="344749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sug‘urta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mukofotining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100%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sug‘urta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pulining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0.5% dan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ortiq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bo‘lmagan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qismi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2761095" y="4321800"/>
            <a:ext cx="3241840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bitta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sertifikat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bo‘yicha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- 100% - </a:t>
            </a:r>
            <a:r>
              <a:rPr lang="en-US" sz="1500" u="sng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15 000$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“GOTS”, “OEKO-TEX”, “BCI”, “BSCI”, “Organic Cotton”, “SEDEX” 100% - </a:t>
            </a:r>
            <a:r>
              <a:rPr lang="en-US" sz="1500" u="sng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20 000$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2239872" y="8720083"/>
            <a:ext cx="332595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miqdorda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kalendar yil davomida 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5 marotaba.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7414737" y="8720083"/>
            <a:ext cx="345852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miqdorda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Bir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oyda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bitta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mutaxassis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uchun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MHTEKning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25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barobari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2609167" y="7792332"/>
            <a:ext cx="3566798" cy="57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Mahsulotlar namunalarini  yuborish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2638112" y="8720083"/>
            <a:ext cx="336482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sng" strike="noStrike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miqdorda;</a:t>
            </a:r>
          </a:p>
          <a:p>
            <a:pPr marL="323850" lvl="1" indent="-161925" algn="ctr">
              <a:lnSpc>
                <a:spcPts val="195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sng" strike="noStrike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kalendar yilida 5 000$ gacha.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711461" y="1121111"/>
            <a:ext cx="2140799" cy="214079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094921" y="2158100"/>
            <a:ext cx="3587900" cy="2873445"/>
            <a:chOff x="0" y="0"/>
            <a:chExt cx="944961" cy="75679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89594" y="1322000"/>
            <a:ext cx="1584531" cy="158453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813357" y="5249654"/>
            <a:ext cx="2140799" cy="214079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094921" y="6272839"/>
            <a:ext cx="3587900" cy="2873445"/>
            <a:chOff x="0" y="0"/>
            <a:chExt cx="944961" cy="75679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091490" y="5450543"/>
            <a:ext cx="1584531" cy="158453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153417" y="3326131"/>
            <a:ext cx="3470909" cy="164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indent="-140336" algn="ctr">
              <a:lnSpc>
                <a:spcPts val="1300"/>
              </a:lnSpc>
              <a:buFont typeface="Arial"/>
              <a:buChar char="•"/>
            </a:pP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miqdorda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marL="280671" lvl="1" indent="-140336" algn="ctr">
              <a:lnSpc>
                <a:spcPts val="1300"/>
              </a:lnSpc>
              <a:buFont typeface="Arial"/>
              <a:buChar char="•"/>
            </a:pP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qatnashish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to‘lovi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280671" lvl="1" indent="-140336" algn="ctr">
              <a:lnSpc>
                <a:spcPts val="1300"/>
              </a:lnSpc>
              <a:buFont typeface="Arial"/>
              <a:buChar char="•"/>
            </a:pP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transport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xarajati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 -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ekonom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klass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uchun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280671" lvl="1" indent="-140336" algn="ctr">
              <a:lnSpc>
                <a:spcPts val="1300"/>
              </a:lnSpc>
              <a:buFont typeface="Arial"/>
              <a:buChar char="•"/>
            </a:pP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mehmonxona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xarajati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ctr">
              <a:lnSpc>
                <a:spcPts val="1300"/>
              </a:lnSpc>
            </a:pPr>
            <a:endParaRPr lang="en-US" sz="1300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0671" lvl="1" indent="-140336" algn="ctr">
              <a:lnSpc>
                <a:spcPts val="1300"/>
              </a:lnSpc>
              <a:buFont typeface="Arial"/>
              <a:buChar char="•"/>
            </a:pP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cheklanmagan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miqdorda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280671" lvl="1" indent="-140336" algn="ctr">
              <a:lnSpc>
                <a:spcPts val="1300"/>
              </a:lnSpc>
              <a:buFont typeface="Arial"/>
              <a:buChar char="•"/>
            </a:pP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eksport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faoliyatini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amalga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oshirayotgan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280671" lvl="1" indent="-140336" algn="ctr">
              <a:lnSpc>
                <a:spcPts val="1300"/>
              </a:lnSpc>
              <a:buFont typeface="Arial"/>
              <a:buChar char="•"/>
            </a:pP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eksportni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boshlash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istagidagi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barcha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tadbirkorlik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subyektlari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280671" lvl="1" indent="-140336" algn="ctr">
              <a:lnSpc>
                <a:spcPts val="1300"/>
              </a:lnSpc>
              <a:buFont typeface="Arial"/>
              <a:buChar char="•"/>
            </a:pP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yakka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tartibdagi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3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tadbirkorlar</a:t>
            </a:r>
            <a:r>
              <a:rPr lang="en-US" sz="13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8092484" y="1121111"/>
            <a:ext cx="2140799" cy="214079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368934" y="2158100"/>
            <a:ext cx="3587900" cy="2873445"/>
            <a:chOff x="0" y="0"/>
            <a:chExt cx="944961" cy="75679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370618" y="1322000"/>
            <a:ext cx="1584531" cy="1584531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133258" y="5222045"/>
            <a:ext cx="2140799" cy="2140799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368934" y="6265937"/>
            <a:ext cx="3587900" cy="2873445"/>
            <a:chOff x="0" y="0"/>
            <a:chExt cx="944961" cy="756792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411392" y="5422934"/>
            <a:ext cx="1584531" cy="1584531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3293167" y="1134915"/>
            <a:ext cx="2140799" cy="2140799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3316980" y="5222045"/>
            <a:ext cx="2140799" cy="2140799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2588064" y="6292444"/>
            <a:ext cx="3587900" cy="2873445"/>
            <a:chOff x="0" y="0"/>
            <a:chExt cx="944961" cy="756792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3595113" y="5422934"/>
            <a:ext cx="1584531" cy="1584531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588064" y="2158100"/>
            <a:ext cx="3587900" cy="2873445"/>
            <a:chOff x="0" y="0"/>
            <a:chExt cx="944961" cy="756792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944961" cy="756792"/>
            </a:xfrm>
            <a:custGeom>
              <a:avLst/>
              <a:gdLst/>
              <a:ahLst/>
              <a:cxnLst/>
              <a:rect l="l" t="t" r="r" b="b"/>
              <a:pathLst>
                <a:path w="944961" h="756792">
                  <a:moveTo>
                    <a:pt x="88469" y="0"/>
                  </a:moveTo>
                  <a:lnTo>
                    <a:pt x="856492" y="0"/>
                  </a:lnTo>
                  <a:cubicBezTo>
                    <a:pt x="905352" y="0"/>
                    <a:pt x="944961" y="39609"/>
                    <a:pt x="944961" y="88469"/>
                  </a:cubicBezTo>
                  <a:lnTo>
                    <a:pt x="944961" y="668323"/>
                  </a:lnTo>
                  <a:cubicBezTo>
                    <a:pt x="944961" y="717183"/>
                    <a:pt x="905352" y="756792"/>
                    <a:pt x="856492" y="756792"/>
                  </a:cubicBezTo>
                  <a:lnTo>
                    <a:pt x="88469" y="756792"/>
                  </a:lnTo>
                  <a:cubicBezTo>
                    <a:pt x="39609" y="756792"/>
                    <a:pt x="0" y="717183"/>
                    <a:pt x="0" y="668323"/>
                  </a:cubicBezTo>
                  <a:lnTo>
                    <a:pt x="0" y="88469"/>
                  </a:lnTo>
                  <a:cubicBezTo>
                    <a:pt x="0" y="39609"/>
                    <a:pt x="39609" y="0"/>
                    <a:pt x="8846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E66CA">
                    <a:alpha val="34445"/>
                  </a:srgbClr>
                </a:gs>
                <a:gs pos="100000">
                  <a:srgbClr val="054CC4">
                    <a:alpha val="83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0" y="-57150"/>
              <a:ext cx="944961" cy="813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3571301" y="1335804"/>
            <a:ext cx="1584531" cy="1584531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201682" y="2709546"/>
            <a:ext cx="3364147" cy="57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O‘quv seminar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biznes-forumlarda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ishtirok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etish</a:t>
            </a:r>
            <a:endParaRPr lang="en-US" sz="1700" b="1" spc="-5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2406470" y="6852860"/>
            <a:ext cx="2992761" cy="57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Nufuzli xalqaro brendlarni jalb qilish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750577" y="2683425"/>
            <a:ext cx="2826457" cy="578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Ko‘rgazma-yarmarka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tadbirlarida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ishtirok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etish</a:t>
            </a:r>
            <a:endParaRPr lang="en-US" sz="1700" b="1" spc="-5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7576361" y="6852860"/>
            <a:ext cx="3135279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Milliy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mahsulotlar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brendlarni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roʼyxatdan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o‘tkazish</a:t>
            </a:r>
            <a:endParaRPr lang="en-US" sz="1700" b="1" spc="-5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2870379" y="2738121"/>
            <a:ext cx="3132555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Mahsulotlarni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reklama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qilish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savdo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maydonchalarida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joylashtirish</a:t>
            </a:r>
            <a:endParaRPr lang="en-US" sz="1700" b="1" spc="-5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7425773" y="3261909"/>
            <a:ext cx="3447490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miqdorda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ro‘yxatga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olish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yig‘imlari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elektr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ta’minoti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ko’rgazma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maydonlari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(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yoki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)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standart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jihozlangan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ctr">
              <a:lnSpc>
                <a:spcPts val="1500"/>
              </a:lnSpc>
              <a:spcBef>
                <a:spcPct val="0"/>
              </a:spcBef>
            </a:pPr>
            <a:endParaRPr lang="en-US" sz="1500" u="none" strike="noStrike" spc="-82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cheklanmagan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miqdorda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kamida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5 ta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tadbirkorlik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subyekti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ishtirok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u="none" strike="noStrike" spc="-82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etadi</a:t>
            </a:r>
            <a:r>
              <a:rPr lang="en-US" sz="1500" u="none" strike="noStrike" spc="-82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761095" y="3702361"/>
            <a:ext cx="324184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miqdorda;</a:t>
            </a: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kalendar yilida 20 000$ gacha.</a:t>
            </a: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endParaRPr lang="en-US" sz="1500" u="none" strike="noStrike" spc="-82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miqdorda;</a:t>
            </a:r>
          </a:p>
          <a:p>
            <a:pPr marL="323850" lvl="1" indent="-161925" algn="ctr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none" strike="noStrike" spc="-82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kalendar yilida 20 000$ gacha.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239872" y="7631369"/>
            <a:ext cx="3325958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miqdorda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kalendar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yilida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30 000$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gacha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kalendar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yil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davomida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2ta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brend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jalb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qilish</a:t>
            </a:r>
            <a:r>
              <a:rPr lang="en-US" sz="15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414737" y="7764719"/>
            <a:ext cx="345852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miqdorda;</a:t>
            </a:r>
          </a:p>
          <a:p>
            <a:pPr marL="323850" lvl="1" indent="-161925" algn="ctr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kalendar yilida 10 000$ gacha.</a:t>
            </a:r>
          </a:p>
          <a:p>
            <a:pPr algn="ctr">
              <a:lnSpc>
                <a:spcPts val="1950"/>
              </a:lnSpc>
            </a:pPr>
            <a:endParaRPr lang="en-US" sz="150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2609167" y="6836968"/>
            <a:ext cx="3566798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Moliyaviy hisobotlarni xalqaro standartlar asosida yuritishni joriy qilish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638112" y="7764719"/>
            <a:ext cx="336482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ctr">
              <a:lnSpc>
                <a:spcPts val="195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sng" strike="noStrike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100% miqdorda;</a:t>
            </a:r>
          </a:p>
          <a:p>
            <a:pPr marL="323850" lvl="1" indent="-161925" algn="ctr">
              <a:lnSpc>
                <a:spcPts val="195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u="sng" strike="noStrike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kalendar yilida 25 000$ gacha.</a:t>
            </a:r>
          </a:p>
        </p:txBody>
      </p:sp>
      <p:sp>
        <p:nvSpPr>
          <p:cNvPr id="80" name="Freeform 80"/>
          <p:cNvSpPr/>
          <p:nvPr/>
        </p:nvSpPr>
        <p:spPr>
          <a:xfrm>
            <a:off x="3185865" y="1639353"/>
            <a:ext cx="1191991" cy="977433"/>
          </a:xfrm>
          <a:custGeom>
            <a:avLst/>
            <a:gdLst/>
            <a:ahLst/>
            <a:cxnLst/>
            <a:rect l="l" t="t" r="r" b="b"/>
            <a:pathLst>
              <a:path w="1191991" h="977433">
                <a:moveTo>
                  <a:pt x="0" y="0"/>
                </a:moveTo>
                <a:lnTo>
                  <a:pt x="1191990" y="0"/>
                </a:lnTo>
                <a:lnTo>
                  <a:pt x="1191990" y="977433"/>
                </a:lnTo>
                <a:lnTo>
                  <a:pt x="0" y="97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81"/>
          <p:cNvSpPr/>
          <p:nvPr/>
        </p:nvSpPr>
        <p:spPr>
          <a:xfrm>
            <a:off x="8680143" y="1530192"/>
            <a:ext cx="938749" cy="1051820"/>
          </a:xfrm>
          <a:custGeom>
            <a:avLst/>
            <a:gdLst/>
            <a:ahLst/>
            <a:cxnLst/>
            <a:rect l="l" t="t" r="r" b="b"/>
            <a:pathLst>
              <a:path w="938749" h="1051820">
                <a:moveTo>
                  <a:pt x="0" y="0"/>
                </a:moveTo>
                <a:lnTo>
                  <a:pt x="938749" y="0"/>
                </a:lnTo>
                <a:lnTo>
                  <a:pt x="938749" y="1051820"/>
                </a:lnTo>
                <a:lnTo>
                  <a:pt x="0" y="1051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82"/>
          <p:cNvSpPr/>
          <p:nvPr/>
        </p:nvSpPr>
        <p:spPr>
          <a:xfrm>
            <a:off x="13838728" y="1613701"/>
            <a:ext cx="1049676" cy="1001129"/>
          </a:xfrm>
          <a:custGeom>
            <a:avLst/>
            <a:gdLst/>
            <a:ahLst/>
            <a:cxnLst/>
            <a:rect l="l" t="t" r="r" b="b"/>
            <a:pathLst>
              <a:path w="1049676" h="1001129">
                <a:moveTo>
                  <a:pt x="0" y="0"/>
                </a:moveTo>
                <a:lnTo>
                  <a:pt x="1049677" y="0"/>
                </a:lnTo>
                <a:lnTo>
                  <a:pt x="1049677" y="1001129"/>
                </a:lnTo>
                <a:lnTo>
                  <a:pt x="0" y="1001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3374144" y="5758112"/>
            <a:ext cx="1029455" cy="1029455"/>
          </a:xfrm>
          <a:custGeom>
            <a:avLst/>
            <a:gdLst/>
            <a:ahLst/>
            <a:cxnLst/>
            <a:rect l="l" t="t" r="r" b="b"/>
            <a:pathLst>
              <a:path w="1029455" h="1029455">
                <a:moveTo>
                  <a:pt x="0" y="0"/>
                </a:moveTo>
                <a:lnTo>
                  <a:pt x="1029455" y="0"/>
                </a:lnTo>
                <a:lnTo>
                  <a:pt x="1029455" y="1029455"/>
                </a:lnTo>
                <a:lnTo>
                  <a:pt x="0" y="10294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8772132" y="5671270"/>
            <a:ext cx="1005005" cy="1029455"/>
          </a:xfrm>
          <a:custGeom>
            <a:avLst/>
            <a:gdLst/>
            <a:ahLst/>
            <a:cxnLst/>
            <a:rect l="l" t="t" r="r" b="b"/>
            <a:pathLst>
              <a:path w="1005005" h="1029455">
                <a:moveTo>
                  <a:pt x="0" y="0"/>
                </a:moveTo>
                <a:lnTo>
                  <a:pt x="1005005" y="0"/>
                </a:lnTo>
                <a:lnTo>
                  <a:pt x="1005005" y="1029454"/>
                </a:lnTo>
                <a:lnTo>
                  <a:pt x="0" y="10294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13732620" y="5582862"/>
            <a:ext cx="1319893" cy="1319893"/>
          </a:xfrm>
          <a:custGeom>
            <a:avLst/>
            <a:gdLst/>
            <a:ahLst/>
            <a:cxnLst/>
            <a:rect l="l" t="t" r="r" b="b"/>
            <a:pathLst>
              <a:path w="1319893" h="1319893">
                <a:moveTo>
                  <a:pt x="0" y="0"/>
                </a:moveTo>
                <a:lnTo>
                  <a:pt x="1319893" y="0"/>
                </a:lnTo>
                <a:lnTo>
                  <a:pt x="1319893" y="1319893"/>
                </a:lnTo>
                <a:lnTo>
                  <a:pt x="0" y="13198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356937EE-39AE-46E6-05A3-4C3B2B0AB4AD}"/>
              </a:ext>
            </a:extLst>
          </p:cNvPr>
          <p:cNvSpPr/>
          <p:nvPr/>
        </p:nvSpPr>
        <p:spPr>
          <a:xfrm>
            <a:off x="7366201" y="2933700"/>
            <a:ext cx="3570785" cy="4445751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9663B5E-D90F-6393-337F-BD7C3FB3CA0E}"/>
              </a:ext>
            </a:extLst>
          </p:cNvPr>
          <p:cNvSpPr/>
          <p:nvPr/>
        </p:nvSpPr>
        <p:spPr>
          <a:xfrm>
            <a:off x="12605179" y="2933700"/>
            <a:ext cx="3570785" cy="4445751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A12AFC57-4E4C-F7C4-84FA-8953EA01034B}"/>
              </a:ext>
            </a:extLst>
          </p:cNvPr>
          <p:cNvSpPr/>
          <p:nvPr/>
        </p:nvSpPr>
        <p:spPr>
          <a:xfrm>
            <a:off x="2112036" y="2933700"/>
            <a:ext cx="3570785" cy="4445751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Group 2"/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711461" y="1896711"/>
            <a:ext cx="2140799" cy="214079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89594" y="2097600"/>
            <a:ext cx="1584531" cy="158453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153417" y="4699532"/>
            <a:ext cx="3470909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0335" lvl="1" algn="ctr"/>
            <a:r>
              <a:rPr lang="en-US" sz="1600" b="1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Xorijiy </a:t>
            </a:r>
            <a:r>
              <a:rPr lang="en-US" sz="1600" b="1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endParaRPr lang="ru-RU" sz="1000" b="1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8092484" y="1896711"/>
            <a:ext cx="2140799" cy="214079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370618" y="2097600"/>
            <a:ext cx="1584531" cy="1584531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3293167" y="1910515"/>
            <a:ext cx="2140799" cy="2140799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3571301" y="2111404"/>
            <a:ext cx="1584531" cy="1584531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58000"/>
                  </a:srgbClr>
                </a:gs>
                <a:gs pos="50000">
                  <a:srgbClr val="054CC4">
                    <a:alpha val="5684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201682" y="3485146"/>
            <a:ext cx="3364147" cy="111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Tadbirkorlik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subyektlariga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eksportoldi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moliyalashtirish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kreditlari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uchun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moliyaviy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resurs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taqdim</a:t>
            </a:r>
            <a:r>
              <a:rPr lang="en-US" sz="17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7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etish</a:t>
            </a:r>
            <a:endParaRPr lang="en-US" sz="1700" b="1" spc="-5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7544777" y="3459025"/>
            <a:ext cx="3238058" cy="1397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Kichik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o‘rta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biznesni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qo‘llab-quvvatlashga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qaratilgan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b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</a:b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Faktoring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xizmati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ularning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e'tiborli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jihatlari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bo‘yicha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ma'lumot</a:t>
            </a:r>
            <a:endParaRPr lang="en-US" sz="1600" b="1" spc="-5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2834126" y="3513721"/>
            <a:ext cx="3132555" cy="1115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Qishloq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xo‘jaligi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maxsulotlarini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kalibrovka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qilish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maxsus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idishlarda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qadoqlash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uskunalarini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sotib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1600" b="1" spc="-5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olish</a:t>
            </a:r>
            <a:r>
              <a:rPr lang="en-US" sz="1600" b="1" spc="-5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</a:p>
        </p:txBody>
      </p:sp>
      <p:sp>
        <p:nvSpPr>
          <p:cNvPr id="80" name="Freeform 80"/>
          <p:cNvSpPr/>
          <p:nvPr/>
        </p:nvSpPr>
        <p:spPr>
          <a:xfrm>
            <a:off x="3185865" y="2414953"/>
            <a:ext cx="1191991" cy="977433"/>
          </a:xfrm>
          <a:custGeom>
            <a:avLst/>
            <a:gdLst/>
            <a:ahLst/>
            <a:cxnLst/>
            <a:rect l="l" t="t" r="r" b="b"/>
            <a:pathLst>
              <a:path w="1191991" h="977433">
                <a:moveTo>
                  <a:pt x="0" y="0"/>
                </a:moveTo>
                <a:lnTo>
                  <a:pt x="1191990" y="0"/>
                </a:lnTo>
                <a:lnTo>
                  <a:pt x="1191990" y="977433"/>
                </a:lnTo>
                <a:lnTo>
                  <a:pt x="0" y="97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1" name="Freeform 81"/>
          <p:cNvSpPr/>
          <p:nvPr/>
        </p:nvSpPr>
        <p:spPr>
          <a:xfrm>
            <a:off x="8680143" y="2305792"/>
            <a:ext cx="938749" cy="1051820"/>
          </a:xfrm>
          <a:custGeom>
            <a:avLst/>
            <a:gdLst/>
            <a:ahLst/>
            <a:cxnLst/>
            <a:rect l="l" t="t" r="r" b="b"/>
            <a:pathLst>
              <a:path w="938749" h="1051820">
                <a:moveTo>
                  <a:pt x="0" y="0"/>
                </a:moveTo>
                <a:lnTo>
                  <a:pt x="938749" y="0"/>
                </a:lnTo>
                <a:lnTo>
                  <a:pt x="938749" y="1051820"/>
                </a:lnTo>
                <a:lnTo>
                  <a:pt x="0" y="1051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2" name="Freeform 82"/>
          <p:cNvSpPr/>
          <p:nvPr/>
        </p:nvSpPr>
        <p:spPr>
          <a:xfrm>
            <a:off x="13838728" y="2389301"/>
            <a:ext cx="1049676" cy="1001129"/>
          </a:xfrm>
          <a:custGeom>
            <a:avLst/>
            <a:gdLst/>
            <a:ahLst/>
            <a:cxnLst/>
            <a:rect l="l" t="t" r="r" b="b"/>
            <a:pathLst>
              <a:path w="1049676" h="1001129">
                <a:moveTo>
                  <a:pt x="0" y="0"/>
                </a:moveTo>
                <a:lnTo>
                  <a:pt x="1049677" y="0"/>
                </a:lnTo>
                <a:lnTo>
                  <a:pt x="1049677" y="1001129"/>
                </a:lnTo>
                <a:lnTo>
                  <a:pt x="0" y="10011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9" name="TextBox 32">
            <a:extLst>
              <a:ext uri="{FF2B5EF4-FFF2-40B4-BE49-F238E27FC236}">
                <a16:creationId xmlns:a16="http://schemas.microsoft.com/office/drawing/2014/main" id="{A8968AFA-9788-B1AF-50AD-102EF6914209}"/>
              </a:ext>
            </a:extLst>
          </p:cNvPr>
          <p:cNvSpPr txBox="1"/>
          <p:nvPr/>
        </p:nvSpPr>
        <p:spPr>
          <a:xfrm>
            <a:off x="2161973" y="4991100"/>
            <a:ext cx="347090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indent="-140336" algn="ctr">
              <a:buFont typeface="Arial"/>
              <a:buChar char="•"/>
            </a:pPr>
            <a:r>
              <a:rPr lang="en-US" sz="16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 </a:t>
            </a:r>
            <a:r>
              <a:rPr lang="en-US" sz="16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sz="16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doll.gacha</a:t>
            </a:r>
            <a:endParaRPr lang="en-US" sz="1600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0671" lvl="1" indent="-140336" algn="ctr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Yillik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sz="1600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6%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stavkada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marL="280671" lvl="1" indent="-140336" algn="ctr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24 oy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muddatgacha</a:t>
            </a:r>
            <a:endParaRPr lang="en-US" sz="1600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90" name="TextBox 32">
            <a:extLst>
              <a:ext uri="{FF2B5EF4-FFF2-40B4-BE49-F238E27FC236}">
                <a16:creationId xmlns:a16="http://schemas.microsoft.com/office/drawing/2014/main" id="{17226C7C-2169-9DAA-5B5B-C64F46CDB02F}"/>
              </a:ext>
            </a:extLst>
          </p:cNvPr>
          <p:cNvSpPr txBox="1"/>
          <p:nvPr/>
        </p:nvSpPr>
        <p:spPr>
          <a:xfrm>
            <a:off x="2153417" y="5834001"/>
            <a:ext cx="3470909" cy="246221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140335" lvl="1" algn="ctr"/>
            <a:r>
              <a:rPr lang="en-US" sz="1600" b="1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Milliy</a:t>
            </a:r>
            <a:r>
              <a:rPr lang="en-US" sz="1600" b="1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endParaRPr lang="ru-RU" sz="1000" b="1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91" name="TextBox 32">
            <a:extLst>
              <a:ext uri="{FF2B5EF4-FFF2-40B4-BE49-F238E27FC236}">
                <a16:creationId xmlns:a16="http://schemas.microsoft.com/office/drawing/2014/main" id="{FAE2FE43-0DC6-F116-9BB8-969D17FD80C5}"/>
              </a:ext>
            </a:extLst>
          </p:cNvPr>
          <p:cNvSpPr txBox="1"/>
          <p:nvPr/>
        </p:nvSpPr>
        <p:spPr>
          <a:xfrm>
            <a:off x="2148300" y="6157436"/>
            <a:ext cx="347090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indent="-140336" algn="ctr">
              <a:buFont typeface="Arial"/>
              <a:buChar char="•"/>
            </a:pPr>
            <a:r>
              <a:rPr lang="en-US" sz="16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15 </a:t>
            </a:r>
            <a:r>
              <a:rPr lang="en-US" sz="16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mlrd</a:t>
            </a:r>
            <a:r>
              <a:rPr lang="en-US" sz="16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so‘m.gacha</a:t>
            </a:r>
            <a:endParaRPr lang="en-US" sz="1600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0671" lvl="1" indent="-140336" algn="ctr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Yillik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sz="1600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14%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stavkada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marL="280671" lvl="1" indent="-140336" algn="ctr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36 oy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muddatgacha</a:t>
            </a:r>
            <a:endParaRPr lang="en-US" sz="16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93" name="TextBox 32">
            <a:extLst>
              <a:ext uri="{FF2B5EF4-FFF2-40B4-BE49-F238E27FC236}">
                <a16:creationId xmlns:a16="http://schemas.microsoft.com/office/drawing/2014/main" id="{C78E4A3A-FAC0-D8A9-FC7B-7579159DAF20}"/>
              </a:ext>
            </a:extLst>
          </p:cNvPr>
          <p:cNvSpPr txBox="1"/>
          <p:nvPr/>
        </p:nvSpPr>
        <p:spPr>
          <a:xfrm>
            <a:off x="12655116" y="5219700"/>
            <a:ext cx="347090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indent="-140336" algn="ctr">
              <a:buFont typeface="Arial"/>
              <a:buChar char="•"/>
            </a:pPr>
            <a:r>
              <a:rPr lang="en-US" sz="16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 </a:t>
            </a:r>
            <a:r>
              <a:rPr lang="en-US" sz="16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mlrd</a:t>
            </a:r>
            <a:r>
              <a:rPr lang="en-US" sz="1600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so‘m.gacha</a:t>
            </a:r>
            <a:endParaRPr lang="en-US" sz="1600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0671" lvl="1" indent="-140336" algn="ctr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Yillik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sz="1600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14%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stavkada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marL="280671" lvl="1" indent="-140336" algn="ctr"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36 oy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muddatgacha</a:t>
            </a:r>
            <a:endParaRPr lang="en-US" sz="16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94" name="TextBox 32">
            <a:extLst>
              <a:ext uri="{FF2B5EF4-FFF2-40B4-BE49-F238E27FC236}">
                <a16:creationId xmlns:a16="http://schemas.microsoft.com/office/drawing/2014/main" id="{83D469EE-3B8A-1DC0-1BD7-454843AFF4B1}"/>
              </a:ext>
            </a:extLst>
          </p:cNvPr>
          <p:cNvSpPr txBox="1"/>
          <p:nvPr/>
        </p:nvSpPr>
        <p:spPr>
          <a:xfrm>
            <a:off x="7390547" y="4933847"/>
            <a:ext cx="3470909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0335" lvl="1" algn="ctr"/>
            <a:r>
              <a:rPr lang="en-US" sz="1600" b="1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Milliy</a:t>
            </a:r>
            <a:r>
              <a:rPr lang="en-US" sz="1600" b="1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endParaRPr lang="ru-RU" sz="1000" b="1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95" name="TextBox 32">
            <a:extLst>
              <a:ext uri="{FF2B5EF4-FFF2-40B4-BE49-F238E27FC236}">
                <a16:creationId xmlns:a16="http://schemas.microsoft.com/office/drawing/2014/main" id="{5FA40EC3-5919-C66D-4395-F42ADCB37C5A}"/>
              </a:ext>
            </a:extLst>
          </p:cNvPr>
          <p:cNvSpPr txBox="1"/>
          <p:nvPr/>
        </p:nvSpPr>
        <p:spPr>
          <a:xfrm>
            <a:off x="7391400" y="5301615"/>
            <a:ext cx="347090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indent="-140336" algn="ctr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Yillik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sz="1600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15%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stavkada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marL="280671" lvl="1" indent="-140336" algn="ctr">
              <a:buFont typeface="Arial"/>
              <a:buChar char="•"/>
            </a:pP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Faktoring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muddati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180 </a:t>
            </a:r>
            <a:r>
              <a:rPr lang="en-US" sz="1600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kungacha</a:t>
            </a:r>
            <a:r>
              <a:rPr lang="en-US" sz="1600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</p:txBody>
      </p:sp>
      <p:sp>
        <p:nvSpPr>
          <p:cNvPr id="97" name="TextBox 32">
            <a:extLst>
              <a:ext uri="{FF2B5EF4-FFF2-40B4-BE49-F238E27FC236}">
                <a16:creationId xmlns:a16="http://schemas.microsoft.com/office/drawing/2014/main" id="{359D578C-CAC3-1EBD-3F16-136C6FA3B7E2}"/>
              </a:ext>
            </a:extLst>
          </p:cNvPr>
          <p:cNvSpPr txBox="1"/>
          <p:nvPr/>
        </p:nvSpPr>
        <p:spPr>
          <a:xfrm>
            <a:off x="12663674" y="4856587"/>
            <a:ext cx="3470909" cy="2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0335" lvl="1" algn="ctr"/>
            <a:r>
              <a:rPr lang="en-US" sz="1600" b="1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Milliy</a:t>
            </a:r>
            <a:r>
              <a:rPr lang="en-US" sz="1600" b="1" spc="-7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1600" b="1" spc="-7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endParaRPr lang="ru-RU" sz="1000" b="1" spc="-7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  <p:extLst>
      <p:ext uri="{BB962C8B-B14F-4D97-AF65-F5344CB8AC3E}">
        <p14:creationId xmlns:p14="http://schemas.microsoft.com/office/powerpoint/2010/main" val="88451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9C0E1307-8365-BD3A-DD21-4BAA9280F7D2}"/>
              </a:ext>
            </a:extLst>
          </p:cNvPr>
          <p:cNvSpPr/>
          <p:nvPr/>
        </p:nvSpPr>
        <p:spPr>
          <a:xfrm>
            <a:off x="1512779" y="1371052"/>
            <a:ext cx="15820591" cy="1377355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99A48CE8-F764-3988-CA24-557DD05CCA6D}"/>
              </a:ext>
            </a:extLst>
          </p:cNvPr>
          <p:cNvSpPr/>
          <p:nvPr/>
        </p:nvSpPr>
        <p:spPr>
          <a:xfrm>
            <a:off x="1512779" y="9146578"/>
            <a:ext cx="15820591" cy="771284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07B3FC07-ECA7-3193-EFCA-F9D94EC240AD}"/>
              </a:ext>
            </a:extLst>
          </p:cNvPr>
          <p:cNvSpPr/>
          <p:nvPr/>
        </p:nvSpPr>
        <p:spPr>
          <a:xfrm>
            <a:off x="1502620" y="2964254"/>
            <a:ext cx="4734143" cy="5902923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F7B3D43F-16BD-68B0-5B49-72C51620ABD0}"/>
              </a:ext>
            </a:extLst>
          </p:cNvPr>
          <p:cNvSpPr/>
          <p:nvPr/>
        </p:nvSpPr>
        <p:spPr>
          <a:xfrm>
            <a:off x="6571510" y="2964254"/>
            <a:ext cx="5161478" cy="5903761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203B97BA-A8CF-6A9A-E566-E327C8F4E28A}"/>
              </a:ext>
            </a:extLst>
          </p:cNvPr>
          <p:cNvSpPr/>
          <p:nvPr/>
        </p:nvSpPr>
        <p:spPr>
          <a:xfrm>
            <a:off x="11963400" y="2964254"/>
            <a:ext cx="5398899" cy="5903761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29">
            <a:extLst>
              <a:ext uri="{FF2B5EF4-FFF2-40B4-BE49-F238E27FC236}">
                <a16:creationId xmlns:a16="http://schemas.microsoft.com/office/drawing/2014/main" id="{B739282A-AFD7-4B37-88E2-543196AF0F54}"/>
              </a:ext>
            </a:extLst>
          </p:cNvPr>
          <p:cNvSpPr txBox="1"/>
          <p:nvPr/>
        </p:nvSpPr>
        <p:spPr>
          <a:xfrm>
            <a:off x="6799967" y="3139756"/>
            <a:ext cx="4933020" cy="4632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ts val="140"/>
              </a:spcBef>
            </a:pPr>
            <a:r>
              <a:rPr lang="en-US" sz="24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 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  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    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tadbirkorlik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subyektlarining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tashqi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savdo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operatsiyalari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bo‘yicha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muddati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o‘tgan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debitor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qarzdorligi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(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debitor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qarzdorlikni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undirish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bo‘yicha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sud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qarori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mavjud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bo‘lgan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debitor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qarzdorlik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bundan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mustasno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)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so‘nggi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12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oyda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amalga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oshirilgan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tashqi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savdo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hajmining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10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% dan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ortiq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bo‘lmasligi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kerak</a:t>
            </a:r>
            <a:r>
              <a:rPr lang="en-US" sz="25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</p:txBody>
      </p:sp>
      <p:sp>
        <p:nvSpPr>
          <p:cNvPr id="91" name="Freeform 31">
            <a:extLst>
              <a:ext uri="{FF2B5EF4-FFF2-40B4-BE49-F238E27FC236}">
                <a16:creationId xmlns:a16="http://schemas.microsoft.com/office/drawing/2014/main" id="{CB92355B-70E9-16E8-E4FA-AEBDA43BC03E}"/>
              </a:ext>
            </a:extLst>
          </p:cNvPr>
          <p:cNvSpPr/>
          <p:nvPr/>
        </p:nvSpPr>
        <p:spPr>
          <a:xfrm>
            <a:off x="1905997" y="3314700"/>
            <a:ext cx="380003" cy="296878"/>
          </a:xfrm>
          <a:custGeom>
            <a:avLst/>
            <a:gdLst/>
            <a:ahLst/>
            <a:cxnLst/>
            <a:rect l="l" t="t" r="r" b="b"/>
            <a:pathLst>
              <a:path w="380003" h="296878">
                <a:moveTo>
                  <a:pt x="0" y="0"/>
                </a:moveTo>
                <a:lnTo>
                  <a:pt x="380004" y="0"/>
                </a:lnTo>
                <a:lnTo>
                  <a:pt x="380004" y="296878"/>
                </a:lnTo>
                <a:lnTo>
                  <a:pt x="0" y="29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1" name="TextBox 30">
            <a:extLst>
              <a:ext uri="{FF2B5EF4-FFF2-40B4-BE49-F238E27FC236}">
                <a16:creationId xmlns:a16="http://schemas.microsoft.com/office/drawing/2014/main" id="{FEB9CA4E-D67F-D426-FE0C-E879F0C484A5}"/>
              </a:ext>
            </a:extLst>
          </p:cNvPr>
          <p:cNvSpPr txBox="1"/>
          <p:nvPr/>
        </p:nvSpPr>
        <p:spPr>
          <a:xfrm>
            <a:off x="12104689" y="3157121"/>
            <a:ext cx="5163592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19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     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    MOLIYAVIY YORDAM QUYIDAGI TARTIBDA AJRATILADI:</a:t>
            </a:r>
          </a:p>
          <a:p>
            <a:pPr marL="0" lvl="0" indent="0" algn="l"/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100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b="1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foiz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miqdorda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,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biroq</a:t>
            </a:r>
            <a:endParaRPr lang="en-US" sz="2100" u="none" strike="noStrike" dirty="0">
              <a:solidFill>
                <a:schemeClr val="bg1"/>
              </a:solidFill>
              <a:latin typeface="Poppins 1" panose="020B0604020202020204" charset="0"/>
              <a:ea typeface="Canva Sans"/>
              <a:cs typeface="Poppins 1" panose="020B0604020202020204" charset="0"/>
              <a:sym typeface="Canva Sans"/>
            </a:endParaRPr>
          </a:p>
          <a:p>
            <a:pPr marL="0" lvl="0" indent="0" algn="l"/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mehnatga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haq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to‘lashning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eng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kam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miqdorining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25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barobaridan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ko‘p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bo‘lmagan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 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qismi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qoplab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beriladi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  <a:p>
            <a:pPr marL="0" lvl="0" indent="0" algn="l"/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•“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AAA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toifa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–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amaldagi</a:t>
            </a:r>
            <a:endParaRPr lang="en-US" sz="2100" u="none" strike="noStrike" dirty="0">
              <a:solidFill>
                <a:schemeClr val="bg1"/>
              </a:solidFill>
              <a:latin typeface="Poppins 1" panose="020B0604020202020204" charset="0"/>
              <a:ea typeface="Canva Sans"/>
              <a:cs typeface="Poppins 1" panose="020B0604020202020204" charset="0"/>
              <a:sym typeface="Canva Sans"/>
            </a:endParaRPr>
          </a:p>
          <a:p>
            <a:pPr marL="0" lvl="0" indent="0" algn="l"/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miqdorning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100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foizi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  <a:p>
            <a:pPr marL="0" lvl="0" indent="0" algn="l"/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•“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toifa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–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amaldagi</a:t>
            </a:r>
            <a:endParaRPr lang="en-US" sz="2100" u="none" strike="noStrike" dirty="0">
              <a:solidFill>
                <a:schemeClr val="bg1"/>
              </a:solidFill>
              <a:latin typeface="Poppins 1" panose="020B0604020202020204" charset="0"/>
              <a:ea typeface="Canva Sans"/>
              <a:cs typeface="Poppins 1" panose="020B0604020202020204" charset="0"/>
              <a:sym typeface="Canva Sans"/>
            </a:endParaRPr>
          </a:p>
          <a:p>
            <a:pPr marL="0" lvl="0" indent="0" algn="l"/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miqdorning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90 </a:t>
            </a:r>
            <a:r>
              <a:rPr lang="en-US" sz="21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%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  <a:p>
            <a:pPr marL="0" lvl="0" indent="0" algn="l"/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•“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toifa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–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amaldagi</a:t>
            </a:r>
            <a:endParaRPr lang="en-US" sz="2100" u="none" strike="noStrike" dirty="0">
              <a:solidFill>
                <a:schemeClr val="bg1"/>
              </a:solidFill>
              <a:latin typeface="Poppins 1" panose="020B0604020202020204" charset="0"/>
              <a:ea typeface="Canva Sans"/>
              <a:cs typeface="Poppins 1" panose="020B0604020202020204" charset="0"/>
              <a:sym typeface="Canva Sans"/>
            </a:endParaRPr>
          </a:p>
          <a:p>
            <a:pPr marL="0" lvl="0" indent="0" algn="l"/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miqdorning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80 </a:t>
            </a:r>
            <a:r>
              <a:rPr lang="en-US" sz="21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%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  <a:p>
            <a:pPr marL="0" lvl="0" indent="0" algn="l"/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•“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BBB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toifa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–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amaldagi</a:t>
            </a:r>
            <a:endParaRPr lang="en-US" sz="2100" u="none" strike="noStrike" dirty="0">
              <a:solidFill>
                <a:schemeClr val="bg1"/>
              </a:solidFill>
              <a:latin typeface="Poppins 1" panose="020B0604020202020204" charset="0"/>
              <a:ea typeface="Canva Sans"/>
              <a:cs typeface="Poppins 1" panose="020B0604020202020204" charset="0"/>
              <a:sym typeface="Canva Sans"/>
            </a:endParaRPr>
          </a:p>
          <a:p>
            <a:pPr marL="0" lvl="0" indent="0" algn="l"/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miqdorning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70 </a:t>
            </a:r>
            <a:r>
              <a:rPr lang="en-US" sz="21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%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  <a:p>
            <a:pPr marL="0" lvl="0" indent="0" algn="l"/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•“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BB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toifa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–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amaldagi</a:t>
            </a:r>
            <a:endParaRPr lang="en-US" sz="2100" u="none" strike="noStrike" dirty="0">
              <a:solidFill>
                <a:schemeClr val="bg1"/>
              </a:solidFill>
              <a:latin typeface="Poppins 1" panose="020B0604020202020204" charset="0"/>
              <a:ea typeface="Canva Sans"/>
              <a:cs typeface="Poppins 1" panose="020B0604020202020204" charset="0"/>
              <a:sym typeface="Canva Sans"/>
            </a:endParaRPr>
          </a:p>
          <a:p>
            <a:pPr marL="0" lvl="0" indent="0" algn="l"/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miqdorning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60 </a:t>
            </a:r>
            <a:r>
              <a:rPr lang="en-US" sz="21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%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  <a:p>
            <a:pPr marL="0" lvl="0" indent="0" algn="l"/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•“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toifa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–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amaldagi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 </a:t>
            </a:r>
            <a:r>
              <a:rPr lang="en-US" sz="2100" u="none" strike="noStrike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miqdorning</a:t>
            </a:r>
            <a:r>
              <a:rPr lang="en-US" sz="2100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100" b="1" u="none" strike="noStrike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50 %</a:t>
            </a:r>
            <a:endParaRPr lang="en-US" sz="2100" u="none" strike="noStrike" dirty="0">
              <a:solidFill>
                <a:schemeClr val="bg1"/>
              </a:solidFill>
              <a:latin typeface="Poppins 1" panose="020B0604020202020204" charset="0"/>
              <a:ea typeface="Canva Sans"/>
              <a:cs typeface="Poppins 1" panose="020B0604020202020204" charset="0"/>
              <a:sym typeface="Canva Sans"/>
            </a:endParaRPr>
          </a:p>
        </p:txBody>
      </p:sp>
      <p:sp>
        <p:nvSpPr>
          <p:cNvPr id="92" name="Freeform 32">
            <a:extLst>
              <a:ext uri="{FF2B5EF4-FFF2-40B4-BE49-F238E27FC236}">
                <a16:creationId xmlns:a16="http://schemas.microsoft.com/office/drawing/2014/main" id="{7D6501C7-0D88-F2CE-EA86-B9A2332BA208}"/>
              </a:ext>
            </a:extLst>
          </p:cNvPr>
          <p:cNvSpPr/>
          <p:nvPr/>
        </p:nvSpPr>
        <p:spPr>
          <a:xfrm>
            <a:off x="6858000" y="3162300"/>
            <a:ext cx="380003" cy="296878"/>
          </a:xfrm>
          <a:custGeom>
            <a:avLst/>
            <a:gdLst/>
            <a:ahLst/>
            <a:cxnLst/>
            <a:rect l="l" t="t" r="r" b="b"/>
            <a:pathLst>
              <a:path w="380003" h="296878">
                <a:moveTo>
                  <a:pt x="0" y="0"/>
                </a:moveTo>
                <a:lnTo>
                  <a:pt x="380003" y="0"/>
                </a:lnTo>
                <a:lnTo>
                  <a:pt x="380003" y="296878"/>
                </a:lnTo>
                <a:lnTo>
                  <a:pt x="0" y="29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3" name="Freeform 33">
            <a:extLst>
              <a:ext uri="{FF2B5EF4-FFF2-40B4-BE49-F238E27FC236}">
                <a16:creationId xmlns:a16="http://schemas.microsoft.com/office/drawing/2014/main" id="{460EF0AC-00F9-E4E6-5368-C1312C4B8A33}"/>
              </a:ext>
            </a:extLst>
          </p:cNvPr>
          <p:cNvSpPr/>
          <p:nvPr/>
        </p:nvSpPr>
        <p:spPr>
          <a:xfrm>
            <a:off x="12192000" y="3162300"/>
            <a:ext cx="380003" cy="296878"/>
          </a:xfrm>
          <a:custGeom>
            <a:avLst/>
            <a:gdLst/>
            <a:ahLst/>
            <a:cxnLst/>
            <a:rect l="l" t="t" r="r" b="b"/>
            <a:pathLst>
              <a:path w="380003" h="296878">
                <a:moveTo>
                  <a:pt x="0" y="0"/>
                </a:moveTo>
                <a:lnTo>
                  <a:pt x="380004" y="0"/>
                </a:lnTo>
                <a:lnTo>
                  <a:pt x="380004" y="296878"/>
                </a:lnTo>
                <a:lnTo>
                  <a:pt x="0" y="29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4" name="TextBox 34">
            <a:extLst>
              <a:ext uri="{FF2B5EF4-FFF2-40B4-BE49-F238E27FC236}">
                <a16:creationId xmlns:a16="http://schemas.microsoft.com/office/drawing/2014/main" id="{63A8F037-D88A-2DA4-ED32-5FFECA26E1DE}"/>
              </a:ext>
            </a:extLst>
          </p:cNvPr>
          <p:cNvSpPr txBox="1"/>
          <p:nvPr/>
        </p:nvSpPr>
        <p:spPr>
          <a:xfrm>
            <a:off x="1443594" y="316412"/>
            <a:ext cx="15723771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4971"/>
              </a:lnSpc>
              <a:defRPr sz="4399" b="1">
                <a:solidFill>
                  <a:srgbClr val="431096"/>
                </a:solidFill>
                <a:latin typeface="Poppins 1 Bold"/>
                <a:ea typeface="Poppins 1 Bold"/>
                <a:cs typeface="Poppins 1 Bold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ym typeface="Georgia Pro Bold"/>
              </a:rPr>
              <a:t>QISHLOQ XO‘JALIGI VA SANOAT KORXONALARIGA XORIJDAN MALAKALI MUTAXASSISLARNI JALB QILISH YO‘NALISHI</a:t>
            </a:r>
            <a:endParaRPr lang="ru-RU" sz="2800" dirty="0">
              <a:sym typeface="Georgia Pro Bold"/>
            </a:endParaRPr>
          </a:p>
        </p:txBody>
      </p:sp>
      <p:sp>
        <p:nvSpPr>
          <p:cNvPr id="95" name="TextBox 41">
            <a:extLst>
              <a:ext uri="{FF2B5EF4-FFF2-40B4-BE49-F238E27FC236}">
                <a16:creationId xmlns:a16="http://schemas.microsoft.com/office/drawing/2014/main" id="{AB89E1D9-D51C-423F-8237-3DEAAEDDF060}"/>
              </a:ext>
            </a:extLst>
          </p:cNvPr>
          <p:cNvSpPr txBox="1"/>
          <p:nvPr/>
        </p:nvSpPr>
        <p:spPr>
          <a:xfrm>
            <a:off x="1696937" y="9292346"/>
            <a:ext cx="15217084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            </a:t>
            </a:r>
            <a:r>
              <a:rPr lang="en-US" sz="2000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Xarajatlarni</a:t>
            </a:r>
            <a:r>
              <a:rPr lang="en-US" sz="2000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tasdiqlovchi</a:t>
            </a:r>
            <a:r>
              <a:rPr lang="en-US" sz="2000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hujjatlar</a:t>
            </a:r>
            <a:r>
              <a:rPr lang="en-US" sz="2000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Shartnoma</a:t>
            </a:r>
            <a:r>
              <a:rPr lang="en-US" sz="20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Hisob</a:t>
            </a:r>
            <a:r>
              <a:rPr lang="en-US" sz="20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-faktura, </a:t>
            </a:r>
            <a:r>
              <a:rPr lang="en-US" sz="2000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Dalolatnoma</a:t>
            </a:r>
            <a:r>
              <a:rPr lang="en-US" sz="20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To‘lov</a:t>
            </a:r>
            <a:r>
              <a:rPr lang="en-US" sz="20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topshiriqnomasi</a:t>
            </a:r>
            <a:r>
              <a:rPr lang="en-US" sz="2000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  <a:endParaRPr lang="en-US" sz="2000" b="1" dirty="0">
              <a:solidFill>
                <a:schemeClr val="bg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6" name="Freeform 42">
            <a:extLst>
              <a:ext uri="{FF2B5EF4-FFF2-40B4-BE49-F238E27FC236}">
                <a16:creationId xmlns:a16="http://schemas.microsoft.com/office/drawing/2014/main" id="{F2A6C1F1-85B5-8B7B-066D-6BBF65867A00}"/>
              </a:ext>
            </a:extLst>
          </p:cNvPr>
          <p:cNvSpPr/>
          <p:nvPr/>
        </p:nvSpPr>
        <p:spPr>
          <a:xfrm>
            <a:off x="1928147" y="9317384"/>
            <a:ext cx="380003" cy="296878"/>
          </a:xfrm>
          <a:custGeom>
            <a:avLst/>
            <a:gdLst/>
            <a:ahLst/>
            <a:cxnLst/>
            <a:rect l="l" t="t" r="r" b="b"/>
            <a:pathLst>
              <a:path w="380003" h="296878">
                <a:moveTo>
                  <a:pt x="0" y="0"/>
                </a:moveTo>
                <a:lnTo>
                  <a:pt x="380004" y="0"/>
                </a:lnTo>
                <a:lnTo>
                  <a:pt x="380004" y="296878"/>
                </a:lnTo>
                <a:lnTo>
                  <a:pt x="0" y="29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8" name="Freeform 29">
            <a:extLst>
              <a:ext uri="{FF2B5EF4-FFF2-40B4-BE49-F238E27FC236}">
                <a16:creationId xmlns:a16="http://schemas.microsoft.com/office/drawing/2014/main" id="{E2B68191-11DA-36D1-D1E3-12ACA5EE22B7}"/>
              </a:ext>
            </a:extLst>
          </p:cNvPr>
          <p:cNvSpPr/>
          <p:nvPr/>
        </p:nvSpPr>
        <p:spPr>
          <a:xfrm>
            <a:off x="1928147" y="1911290"/>
            <a:ext cx="380003" cy="296878"/>
          </a:xfrm>
          <a:custGeom>
            <a:avLst/>
            <a:gdLst/>
            <a:ahLst/>
            <a:cxnLst/>
            <a:rect l="l" t="t" r="r" b="b"/>
            <a:pathLst>
              <a:path w="380003" h="296878">
                <a:moveTo>
                  <a:pt x="0" y="0"/>
                </a:moveTo>
                <a:lnTo>
                  <a:pt x="380004" y="0"/>
                </a:lnTo>
                <a:lnTo>
                  <a:pt x="380004" y="296878"/>
                </a:lnTo>
                <a:lnTo>
                  <a:pt x="0" y="296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9" name="TextBox 28">
            <a:extLst>
              <a:ext uri="{FF2B5EF4-FFF2-40B4-BE49-F238E27FC236}">
                <a16:creationId xmlns:a16="http://schemas.microsoft.com/office/drawing/2014/main" id="{DE79D6D3-E4E2-CDDD-F63F-B3229E3E34BC}"/>
              </a:ext>
            </a:extLst>
          </p:cNvPr>
          <p:cNvSpPr txBox="1"/>
          <p:nvPr/>
        </p:nvSpPr>
        <p:spPr>
          <a:xfrm>
            <a:off x="1696936" y="3250993"/>
            <a:ext cx="4370677" cy="4462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799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         </a:t>
            </a:r>
            <a:r>
              <a:rPr lang="en-US" sz="2600" b="1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barqarorligi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retingi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“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AAA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“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AA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“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A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va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“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BBB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“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BB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“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”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bo‘lgan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•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ishchilar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soni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5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tadan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kam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bo‘lmagan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;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•oxirgi 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12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oy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ichida</a:t>
            </a:r>
            <a:endParaRPr lang="en-US" sz="2600" dirty="0">
              <a:solidFill>
                <a:schemeClr val="bg1"/>
              </a:solidFill>
              <a:latin typeface="Poppins 1" panose="020B0604020202020204" charset="0"/>
              <a:ea typeface="Canva Sans"/>
              <a:cs typeface="Poppins 1" panose="020B0604020202020204" charset="0"/>
              <a:sym typeface="Canva Sans"/>
            </a:endParaRPr>
          </a:p>
          <a:p>
            <a:pPr algn="l"/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mahsulot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realizatsiyasi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100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ming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dollardan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shundan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30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%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xorijiy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valyutada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)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ko‘p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bo‘lgan</a:t>
            </a:r>
            <a:r>
              <a:rPr lang="en-US" sz="2600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korxonalarga</a:t>
            </a:r>
            <a:r>
              <a:rPr lang="en-US" sz="2799" dirty="0">
                <a:solidFill>
                  <a:schemeClr val="bg1"/>
                </a:solidFill>
                <a:latin typeface="Poppins 1" panose="020B0604020202020204" charset="0"/>
                <a:ea typeface="Canva Sans"/>
                <a:cs typeface="Poppins 1" panose="020B0604020202020204" charset="0"/>
                <a:sym typeface="Canva Sans"/>
              </a:rPr>
              <a:t>	</a:t>
            </a:r>
          </a:p>
        </p:txBody>
      </p:sp>
      <p:sp>
        <p:nvSpPr>
          <p:cNvPr id="102" name="TextBox 20">
            <a:extLst>
              <a:ext uri="{FF2B5EF4-FFF2-40B4-BE49-F238E27FC236}">
                <a16:creationId xmlns:a16="http://schemas.microsoft.com/office/drawing/2014/main" id="{BEE32B1C-6A78-67C6-2906-484007247C11}"/>
              </a:ext>
            </a:extLst>
          </p:cNvPr>
          <p:cNvSpPr txBox="1"/>
          <p:nvPr/>
        </p:nvSpPr>
        <p:spPr>
          <a:xfrm>
            <a:off x="12771953" y="575231"/>
            <a:ext cx="3587900" cy="309043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AEFD89D9-DF7D-3255-76D2-A732C12BD4D0}"/>
              </a:ext>
            </a:extLst>
          </p:cNvPr>
          <p:cNvSpPr txBox="1"/>
          <p:nvPr/>
        </p:nvSpPr>
        <p:spPr>
          <a:xfrm>
            <a:off x="2542128" y="1628842"/>
            <a:ext cx="1443069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Xorijdan</a:t>
            </a:r>
            <a:r>
              <a:rPr lang="en-US" sz="2800" b="1" dirty="0">
                <a:solidFill>
                  <a:srgbClr val="A80FB9"/>
                </a:solidFill>
                <a:latin typeface="Poppins 1 Bold"/>
                <a:cs typeface="Poppins 1 Bold"/>
                <a:sym typeface="Canva Sans"/>
              </a:rPr>
              <a:t> DIZAYNER, TEXNOLOG, MARKETOLOG, SIFAT NAZORATCHILARI VA AGRONOMLAR</a:t>
            </a:r>
            <a:r>
              <a:rPr lang="en-US" sz="2800" b="1" dirty="0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jalb</a:t>
            </a:r>
            <a:r>
              <a:rPr lang="en-US" sz="2800" b="1" dirty="0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qilinganda</a:t>
            </a:r>
            <a:r>
              <a:rPr lang="en-US" sz="2800" b="1" dirty="0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ish</a:t>
            </a:r>
            <a:r>
              <a:rPr lang="en-US" sz="2800" b="1" dirty="0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haqlari</a:t>
            </a:r>
            <a:r>
              <a:rPr lang="en-US" sz="2800" b="1" dirty="0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to‘lab</a:t>
            </a:r>
            <a:r>
              <a:rPr lang="en-US" sz="2800" b="1" dirty="0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berish</a:t>
            </a:r>
            <a:r>
              <a:rPr lang="en-US" sz="2800" b="1" dirty="0">
                <a:solidFill>
                  <a:schemeClr val="bg1"/>
                </a:solidFill>
                <a:latin typeface="Poppins 1 Bold"/>
                <a:cs typeface="Poppins 1 Bold"/>
                <a:sym typeface="Canva Sans"/>
              </a:rPr>
              <a:t>.</a:t>
            </a:r>
          </a:p>
          <a:p>
            <a:pPr algn="l"/>
            <a:endParaRPr lang="en-US" sz="2800" b="1" dirty="0">
              <a:solidFill>
                <a:schemeClr val="bg1"/>
              </a:solidFill>
              <a:latin typeface="Poppins 1 Bold"/>
              <a:cs typeface="Poppins 1 Bold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205662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7B369FE-EFB0-BC4C-2083-8D66DA0B53C0}"/>
              </a:ext>
            </a:extLst>
          </p:cNvPr>
          <p:cNvSpPr/>
          <p:nvPr/>
        </p:nvSpPr>
        <p:spPr>
          <a:xfrm>
            <a:off x="897097" y="1994805"/>
            <a:ext cx="8027133" cy="7796895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7AE6771-5D85-570A-296C-4EDC0D146FD5}"/>
              </a:ext>
            </a:extLst>
          </p:cNvPr>
          <p:cNvSpPr/>
          <p:nvPr/>
        </p:nvSpPr>
        <p:spPr>
          <a:xfrm>
            <a:off x="9323216" y="1994805"/>
            <a:ext cx="8027133" cy="7796895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4">
            <a:extLst>
              <a:ext uri="{FF2B5EF4-FFF2-40B4-BE49-F238E27FC236}">
                <a16:creationId xmlns:a16="http://schemas.microsoft.com/office/drawing/2014/main" id="{B8A7B343-BD49-3D32-AACF-32315FDBE69A}"/>
              </a:ext>
            </a:extLst>
          </p:cNvPr>
          <p:cNvSpPr txBox="1"/>
          <p:nvPr/>
        </p:nvSpPr>
        <p:spPr>
          <a:xfrm>
            <a:off x="6412236" y="2897854"/>
            <a:ext cx="5567065" cy="67909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96" name="Group 10">
            <a:extLst>
              <a:ext uri="{FF2B5EF4-FFF2-40B4-BE49-F238E27FC236}">
                <a16:creationId xmlns:a16="http://schemas.microsoft.com/office/drawing/2014/main" id="{E7EB097F-8EF3-B179-E8B7-A8A1B0513DC7}"/>
              </a:ext>
            </a:extLst>
          </p:cNvPr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09A348B1-D4EA-1A23-50DB-9B02CCBC18BA}"/>
                </a:ext>
              </a:extLst>
            </p:cNvPr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8" name="TextBox 12">
              <a:extLst>
                <a:ext uri="{FF2B5EF4-FFF2-40B4-BE49-F238E27FC236}">
                  <a16:creationId xmlns:a16="http://schemas.microsoft.com/office/drawing/2014/main" id="{CC3ACDB1-A71B-365D-4C68-39DE4831B479}"/>
                </a:ext>
              </a:extLst>
            </p:cNvPr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13">
            <a:extLst>
              <a:ext uri="{FF2B5EF4-FFF2-40B4-BE49-F238E27FC236}">
                <a16:creationId xmlns:a16="http://schemas.microsoft.com/office/drawing/2014/main" id="{654643E5-770A-392A-4260-65FDDEF8C64E}"/>
              </a:ext>
            </a:extLst>
          </p:cNvPr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6E115368-8107-E0EF-07AF-9CB9E13AC8ED}"/>
                </a:ext>
              </a:extLst>
            </p:cNvPr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1" name="TextBox 15">
              <a:extLst>
                <a:ext uri="{FF2B5EF4-FFF2-40B4-BE49-F238E27FC236}">
                  <a16:creationId xmlns:a16="http://schemas.microsoft.com/office/drawing/2014/main" id="{DD78C739-2FBD-7F49-4016-36AAB4639D4C}"/>
                </a:ext>
              </a:extLst>
            </p:cNvPr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6">
            <a:extLst>
              <a:ext uri="{FF2B5EF4-FFF2-40B4-BE49-F238E27FC236}">
                <a16:creationId xmlns:a16="http://schemas.microsoft.com/office/drawing/2014/main" id="{5EB4C0C1-F746-F7A9-79D4-CDAAC2355069}"/>
              </a:ext>
            </a:extLst>
          </p:cNvPr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E2EE0E38-79BD-A0D3-A566-329CA47E71B3}"/>
                </a:ext>
              </a:extLst>
            </p:cNvPr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4" name="TextBox 18">
              <a:extLst>
                <a:ext uri="{FF2B5EF4-FFF2-40B4-BE49-F238E27FC236}">
                  <a16:creationId xmlns:a16="http://schemas.microsoft.com/office/drawing/2014/main" id="{C293A96D-00E9-0185-3F52-83D522EA07C1}"/>
                </a:ext>
              </a:extLst>
            </p:cNvPr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9">
            <a:extLst>
              <a:ext uri="{FF2B5EF4-FFF2-40B4-BE49-F238E27FC236}">
                <a16:creationId xmlns:a16="http://schemas.microsoft.com/office/drawing/2014/main" id="{73F655EA-9BD7-8286-B56A-D33E4A837493}"/>
              </a:ext>
            </a:extLst>
          </p:cNvPr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2005ED93-C759-1987-2F05-8FF4EFFBA35E}"/>
                </a:ext>
              </a:extLst>
            </p:cNvPr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7" name="TextBox 21">
              <a:extLst>
                <a:ext uri="{FF2B5EF4-FFF2-40B4-BE49-F238E27FC236}">
                  <a16:creationId xmlns:a16="http://schemas.microsoft.com/office/drawing/2014/main" id="{E21D1784-2A22-0EA8-7926-0547F84ADAFD}"/>
                </a:ext>
              </a:extLst>
            </p:cNvPr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0" name="TextBox 24">
            <a:extLst>
              <a:ext uri="{FF2B5EF4-FFF2-40B4-BE49-F238E27FC236}">
                <a16:creationId xmlns:a16="http://schemas.microsoft.com/office/drawing/2014/main" id="{B60E4EEB-70F5-7285-6539-4685741AE76F}"/>
              </a:ext>
            </a:extLst>
          </p:cNvPr>
          <p:cNvSpPr txBox="1"/>
          <p:nvPr/>
        </p:nvSpPr>
        <p:spPr>
          <a:xfrm>
            <a:off x="589493" y="2833458"/>
            <a:ext cx="5557277" cy="67958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18" name="TextBox 32">
            <a:extLst>
              <a:ext uri="{FF2B5EF4-FFF2-40B4-BE49-F238E27FC236}">
                <a16:creationId xmlns:a16="http://schemas.microsoft.com/office/drawing/2014/main" id="{8C126D7C-E438-3508-1F9D-7BF512B2BD7E}"/>
              </a:ext>
            </a:extLst>
          </p:cNvPr>
          <p:cNvSpPr txBox="1"/>
          <p:nvPr/>
        </p:nvSpPr>
        <p:spPr>
          <a:xfrm>
            <a:off x="12378287" y="2897539"/>
            <a:ext cx="5561828" cy="67912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5" name="TextBox 39">
            <a:extLst>
              <a:ext uri="{FF2B5EF4-FFF2-40B4-BE49-F238E27FC236}">
                <a16:creationId xmlns:a16="http://schemas.microsoft.com/office/drawing/2014/main" id="{D13600B0-05A5-92C3-7224-743EF8A07A53}"/>
              </a:ext>
            </a:extLst>
          </p:cNvPr>
          <p:cNvSpPr txBox="1"/>
          <p:nvPr/>
        </p:nvSpPr>
        <p:spPr>
          <a:xfrm>
            <a:off x="11132315" y="3115895"/>
            <a:ext cx="4488685" cy="2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i="1" u="sng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Milliy</a:t>
            </a:r>
            <a:r>
              <a:rPr lang="en-US" b="1" i="1" u="sng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i="1" u="sng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valyutada</a:t>
            </a:r>
            <a:endParaRPr lang="en-US" b="1" i="1" u="sng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28" name="TextBox 42">
            <a:extLst>
              <a:ext uri="{FF2B5EF4-FFF2-40B4-BE49-F238E27FC236}">
                <a16:creationId xmlns:a16="http://schemas.microsoft.com/office/drawing/2014/main" id="{7810C4FA-9596-A3FC-7D25-74208E4771F6}"/>
              </a:ext>
            </a:extLst>
          </p:cNvPr>
          <p:cNvSpPr txBox="1"/>
          <p:nvPr/>
        </p:nvSpPr>
        <p:spPr>
          <a:xfrm>
            <a:off x="1621176" y="2171700"/>
            <a:ext cx="6861907" cy="911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Tadbirkorlik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subyektlarining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oxirgi 12 oy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mobaynida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amalga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oshirilgan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mahsulot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realizatsiya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hajmidan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kelib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chiqqan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holda</a:t>
            </a:r>
            <a:endParaRPr lang="ru-RU" b="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35" name="TextBox 41">
            <a:extLst>
              <a:ext uri="{FF2B5EF4-FFF2-40B4-BE49-F238E27FC236}">
                <a16:creationId xmlns:a16="http://schemas.microsoft.com/office/drawing/2014/main" id="{985A74AF-E3A9-FF63-E5C8-81C87D613DA7}"/>
              </a:ext>
            </a:extLst>
          </p:cNvPr>
          <p:cNvSpPr txBox="1"/>
          <p:nvPr/>
        </p:nvSpPr>
        <p:spPr>
          <a:xfrm>
            <a:off x="1553907" y="444266"/>
            <a:ext cx="15114735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Tadbirkorlik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subyektlariga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eksportoldi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moliyalashtirish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kreditlari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uchun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A80FB9"/>
                </a:solidFill>
                <a:latin typeface="Poppins 1 Bold"/>
                <a:cs typeface="Poppins 1 Bold"/>
                <a:sym typeface="Poppins 1 Bold"/>
              </a:rPr>
              <a:t>moliyaviy</a:t>
            </a:r>
            <a:r>
              <a:rPr lang="en-US" sz="3399" b="1" dirty="0">
                <a:solidFill>
                  <a:srgbClr val="A80FB9"/>
                </a:solidFill>
                <a:latin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A80FB9"/>
                </a:solidFill>
                <a:latin typeface="Poppins 1 Bold"/>
                <a:cs typeface="Poppins 1 Bold"/>
                <a:sym typeface="Poppins 1 Bold"/>
              </a:rPr>
              <a:t>resurs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taqdim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etish</a:t>
            </a:r>
            <a:endParaRPr lang="en-US" sz="3399" b="1" u="none" strike="noStrike" dirty="0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38" name="TextBox 42">
            <a:extLst>
              <a:ext uri="{FF2B5EF4-FFF2-40B4-BE49-F238E27FC236}">
                <a16:creationId xmlns:a16="http://schemas.microsoft.com/office/drawing/2014/main" id="{7386E48B-3EAD-9BB3-F9B7-1E5F653BCFC4}"/>
              </a:ext>
            </a:extLst>
          </p:cNvPr>
          <p:cNvSpPr txBox="1"/>
          <p:nvPr/>
        </p:nvSpPr>
        <p:spPr>
          <a:xfrm>
            <a:off x="2575801" y="3115895"/>
            <a:ext cx="4729884" cy="2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i="1" u="sng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Xorijiy </a:t>
            </a:r>
            <a:r>
              <a:rPr lang="en-US" b="1" i="1" u="sng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valyutada</a:t>
            </a:r>
            <a:endParaRPr lang="en-US" b="1" i="1" u="sng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39" name="TextBox 42">
            <a:extLst>
              <a:ext uri="{FF2B5EF4-FFF2-40B4-BE49-F238E27FC236}">
                <a16:creationId xmlns:a16="http://schemas.microsoft.com/office/drawing/2014/main" id="{F0690A27-8B44-1A49-5320-93EE0A445A25}"/>
              </a:ext>
            </a:extLst>
          </p:cNvPr>
          <p:cNvSpPr txBox="1"/>
          <p:nvPr/>
        </p:nvSpPr>
        <p:spPr>
          <a:xfrm>
            <a:off x="9921883" y="2174000"/>
            <a:ext cx="6994517" cy="603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Qishloq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xo‘jaligi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korxonalariga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12 oy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mobaynida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amalga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oshirilgan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mahsulot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realizatsiya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hajmidan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kelib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chiqib</a:t>
            </a:r>
            <a:endParaRPr lang="ru-RU" b="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46D0BA34-159A-7EB3-3C79-6C986438A0A7}"/>
              </a:ext>
            </a:extLst>
          </p:cNvPr>
          <p:cNvSpPr txBox="1"/>
          <p:nvPr/>
        </p:nvSpPr>
        <p:spPr>
          <a:xfrm>
            <a:off x="1283440" y="3575105"/>
            <a:ext cx="7064946" cy="603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ming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dan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-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  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algn="just">
              <a:spcBef>
                <a:spcPts val="300"/>
              </a:spcBef>
            </a:pPr>
            <a:endParaRPr lang="en-US" sz="9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mln.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dan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-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3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dollar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       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2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algn="just">
              <a:spcBef>
                <a:spcPts val="300"/>
              </a:spcBef>
            </a:pPr>
            <a:endParaRPr lang="en-US" sz="9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3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.dan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-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5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dollar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      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3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algn="just">
              <a:spcBef>
                <a:spcPts val="300"/>
              </a:spcBef>
            </a:pPr>
            <a:endParaRPr lang="en-US" sz="9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5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.dan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-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dollar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     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5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algn="just">
              <a:spcBef>
                <a:spcPts val="300"/>
              </a:spcBef>
            </a:pPr>
            <a:endParaRPr lang="en-US" sz="9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dollar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ekvivalentidan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ko‘p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bo‘lganda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   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just">
              <a:spcBef>
                <a:spcPts val="300"/>
              </a:spcBef>
            </a:pPr>
            <a:endParaRPr lang="en-US" sz="9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: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6%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Muddati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</a:p>
          <a:p>
            <a:pPr indent="-285750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I-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toifali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korxonalarga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24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oy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indent="-285750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II -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toifali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korxonalarga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18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oy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indent="-285750" algn="just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korxonalarga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12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  <a:endParaRPr lang="en-US" sz="16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D768B394-C934-BE85-57C5-C9F542D15C80}"/>
              </a:ext>
            </a:extLst>
          </p:cNvPr>
          <p:cNvSpPr txBox="1"/>
          <p:nvPr/>
        </p:nvSpPr>
        <p:spPr>
          <a:xfrm>
            <a:off x="9569834" y="3603397"/>
            <a:ext cx="7486539" cy="5569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100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mingdan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-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realizatsiya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qilinganda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5 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mlrd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 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so‘mgacha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9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mln.dan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- 2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realizatsiya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qilinganda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10 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mlrd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so‘mgacha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9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2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dollar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ekvivalentidan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ko‘p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miqdorda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realizatsiya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qilinganda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15 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mlrd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so‘mgacha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900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14%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Muddati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I-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toifali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korxonalarga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36 oy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II -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toifali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korxonalarga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24 oy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korxonalarga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–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12 oy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4C45FE9A-3304-5C21-BBF7-D3B43CC9116B}"/>
              </a:ext>
            </a:extLst>
          </p:cNvPr>
          <p:cNvGrpSpPr/>
          <p:nvPr/>
        </p:nvGrpSpPr>
        <p:grpSpPr>
          <a:xfrm>
            <a:off x="8932810" y="1562100"/>
            <a:ext cx="1130751" cy="971739"/>
            <a:chOff x="0" y="0"/>
            <a:chExt cx="812800" cy="6985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7EBA1AC-DACA-5454-3C0C-A057384F2D22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CB94D4F5-F233-616B-CA5A-36271AC1787C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8">
            <a:extLst>
              <a:ext uri="{FF2B5EF4-FFF2-40B4-BE49-F238E27FC236}">
                <a16:creationId xmlns:a16="http://schemas.microsoft.com/office/drawing/2014/main" id="{497D609B-1D3B-18A5-2DD2-991FC69321B3}"/>
              </a:ext>
            </a:extLst>
          </p:cNvPr>
          <p:cNvSpPr/>
          <p:nvPr/>
        </p:nvSpPr>
        <p:spPr>
          <a:xfrm>
            <a:off x="9041123" y="1652120"/>
            <a:ext cx="914124" cy="794145"/>
          </a:xfrm>
          <a:custGeom>
            <a:avLst/>
            <a:gdLst/>
            <a:ahLst/>
            <a:cxnLst/>
            <a:rect l="l" t="t" r="r" b="b"/>
            <a:pathLst>
              <a:path w="914124" h="794145">
                <a:moveTo>
                  <a:pt x="0" y="0"/>
                </a:moveTo>
                <a:lnTo>
                  <a:pt x="914124" y="0"/>
                </a:lnTo>
                <a:lnTo>
                  <a:pt x="914124" y="794146"/>
                </a:lnTo>
                <a:lnTo>
                  <a:pt x="0" y="794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CB8D7209-03A7-8C5E-12D4-D96BED1F8A7F}"/>
              </a:ext>
            </a:extLst>
          </p:cNvPr>
          <p:cNvSpPr/>
          <p:nvPr/>
        </p:nvSpPr>
        <p:spPr>
          <a:xfrm>
            <a:off x="9180468" y="1736199"/>
            <a:ext cx="649522" cy="623541"/>
          </a:xfrm>
          <a:custGeom>
            <a:avLst/>
            <a:gdLst/>
            <a:ahLst/>
            <a:cxnLst/>
            <a:rect l="l" t="t" r="r" b="b"/>
            <a:pathLst>
              <a:path w="649522" h="623541">
                <a:moveTo>
                  <a:pt x="0" y="0"/>
                </a:moveTo>
                <a:lnTo>
                  <a:pt x="649523" y="0"/>
                </a:lnTo>
                <a:lnTo>
                  <a:pt x="649523" y="623541"/>
                </a:lnTo>
                <a:lnTo>
                  <a:pt x="0" y="623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25">
            <a:extLst>
              <a:ext uri="{FF2B5EF4-FFF2-40B4-BE49-F238E27FC236}">
                <a16:creationId xmlns:a16="http://schemas.microsoft.com/office/drawing/2014/main" id="{0DDF2879-A57B-E7AA-22AF-12117005D24C}"/>
              </a:ext>
            </a:extLst>
          </p:cNvPr>
          <p:cNvGrpSpPr/>
          <p:nvPr/>
        </p:nvGrpSpPr>
        <p:grpSpPr>
          <a:xfrm>
            <a:off x="521229" y="1562100"/>
            <a:ext cx="1130751" cy="971739"/>
            <a:chOff x="0" y="0"/>
            <a:chExt cx="812800" cy="698500"/>
          </a:xfrm>
        </p:grpSpPr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98A9F94D-B827-9EA1-31CE-2F00FFABFC26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71FF7964-83DE-BADE-A3BA-797E93AA0675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Freeform 28">
            <a:extLst>
              <a:ext uri="{FF2B5EF4-FFF2-40B4-BE49-F238E27FC236}">
                <a16:creationId xmlns:a16="http://schemas.microsoft.com/office/drawing/2014/main" id="{275BCFDC-296D-63D8-1F00-4DE1A7CFBDF3}"/>
              </a:ext>
            </a:extLst>
          </p:cNvPr>
          <p:cNvSpPr/>
          <p:nvPr/>
        </p:nvSpPr>
        <p:spPr>
          <a:xfrm>
            <a:off x="629543" y="1652120"/>
            <a:ext cx="914124" cy="794145"/>
          </a:xfrm>
          <a:custGeom>
            <a:avLst/>
            <a:gdLst/>
            <a:ahLst/>
            <a:cxnLst/>
            <a:rect l="l" t="t" r="r" b="b"/>
            <a:pathLst>
              <a:path w="914124" h="794145">
                <a:moveTo>
                  <a:pt x="0" y="0"/>
                </a:moveTo>
                <a:lnTo>
                  <a:pt x="914124" y="0"/>
                </a:lnTo>
                <a:lnTo>
                  <a:pt x="914124" y="794146"/>
                </a:lnTo>
                <a:lnTo>
                  <a:pt x="0" y="794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9">
            <a:extLst>
              <a:ext uri="{FF2B5EF4-FFF2-40B4-BE49-F238E27FC236}">
                <a16:creationId xmlns:a16="http://schemas.microsoft.com/office/drawing/2014/main" id="{DECAC0BF-C884-8ECE-6328-3834674142B6}"/>
              </a:ext>
            </a:extLst>
          </p:cNvPr>
          <p:cNvSpPr/>
          <p:nvPr/>
        </p:nvSpPr>
        <p:spPr>
          <a:xfrm>
            <a:off x="768888" y="1736199"/>
            <a:ext cx="649522" cy="623541"/>
          </a:xfrm>
          <a:custGeom>
            <a:avLst/>
            <a:gdLst/>
            <a:ahLst/>
            <a:cxnLst/>
            <a:rect l="l" t="t" r="r" b="b"/>
            <a:pathLst>
              <a:path w="649522" h="623541">
                <a:moveTo>
                  <a:pt x="0" y="0"/>
                </a:moveTo>
                <a:lnTo>
                  <a:pt x="649522" y="0"/>
                </a:lnTo>
                <a:lnTo>
                  <a:pt x="649522" y="623541"/>
                </a:lnTo>
                <a:lnTo>
                  <a:pt x="0" y="623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8800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2373520-0718-64A9-C95F-22BA40EDFADE}"/>
              </a:ext>
            </a:extLst>
          </p:cNvPr>
          <p:cNvSpPr/>
          <p:nvPr/>
        </p:nvSpPr>
        <p:spPr>
          <a:xfrm>
            <a:off x="897097" y="1994806"/>
            <a:ext cx="8027133" cy="5939268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92C66E4-AA1D-7D12-F186-D8B6C3D266D4}"/>
              </a:ext>
            </a:extLst>
          </p:cNvPr>
          <p:cNvSpPr/>
          <p:nvPr/>
        </p:nvSpPr>
        <p:spPr>
          <a:xfrm>
            <a:off x="9323216" y="1994806"/>
            <a:ext cx="8027133" cy="5939268"/>
          </a:xfrm>
          <a:prstGeom prst="roundRect">
            <a:avLst>
              <a:gd name="adj" fmla="val 9223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4">
            <a:extLst>
              <a:ext uri="{FF2B5EF4-FFF2-40B4-BE49-F238E27FC236}">
                <a16:creationId xmlns:a16="http://schemas.microsoft.com/office/drawing/2014/main" id="{B8A7B343-BD49-3D32-AACF-32315FDBE69A}"/>
              </a:ext>
            </a:extLst>
          </p:cNvPr>
          <p:cNvSpPr txBox="1"/>
          <p:nvPr/>
        </p:nvSpPr>
        <p:spPr>
          <a:xfrm>
            <a:off x="6412236" y="2897854"/>
            <a:ext cx="5567065" cy="67909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91" name="Group 5">
            <a:extLst>
              <a:ext uri="{FF2B5EF4-FFF2-40B4-BE49-F238E27FC236}">
                <a16:creationId xmlns:a16="http://schemas.microsoft.com/office/drawing/2014/main" id="{9332D546-8173-09AE-8EB4-D2098E621E78}"/>
              </a:ext>
            </a:extLst>
          </p:cNvPr>
          <p:cNvGrpSpPr/>
          <p:nvPr/>
        </p:nvGrpSpPr>
        <p:grpSpPr>
          <a:xfrm>
            <a:off x="8932810" y="1562100"/>
            <a:ext cx="1130751" cy="971739"/>
            <a:chOff x="0" y="0"/>
            <a:chExt cx="812800" cy="698500"/>
          </a:xfrm>
        </p:grpSpPr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615CD3E6-3C0D-2695-2E6D-3FA9586797E3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93" name="TextBox 7">
              <a:extLst>
                <a:ext uri="{FF2B5EF4-FFF2-40B4-BE49-F238E27FC236}">
                  <a16:creationId xmlns:a16="http://schemas.microsoft.com/office/drawing/2014/main" id="{EDD9E627-7622-BD2F-980D-F8809FA72B5C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4" name="Freeform 8">
            <a:extLst>
              <a:ext uri="{FF2B5EF4-FFF2-40B4-BE49-F238E27FC236}">
                <a16:creationId xmlns:a16="http://schemas.microsoft.com/office/drawing/2014/main" id="{757ECB19-CE21-061D-3E83-CB9501DF0DC5}"/>
              </a:ext>
            </a:extLst>
          </p:cNvPr>
          <p:cNvSpPr/>
          <p:nvPr/>
        </p:nvSpPr>
        <p:spPr>
          <a:xfrm>
            <a:off x="9041123" y="1652120"/>
            <a:ext cx="914124" cy="794145"/>
          </a:xfrm>
          <a:custGeom>
            <a:avLst/>
            <a:gdLst/>
            <a:ahLst/>
            <a:cxnLst/>
            <a:rect l="l" t="t" r="r" b="b"/>
            <a:pathLst>
              <a:path w="914124" h="794145">
                <a:moveTo>
                  <a:pt x="0" y="0"/>
                </a:moveTo>
                <a:lnTo>
                  <a:pt x="914124" y="0"/>
                </a:lnTo>
                <a:lnTo>
                  <a:pt x="914124" y="794146"/>
                </a:lnTo>
                <a:lnTo>
                  <a:pt x="0" y="794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5" name="Freeform 9">
            <a:extLst>
              <a:ext uri="{FF2B5EF4-FFF2-40B4-BE49-F238E27FC236}">
                <a16:creationId xmlns:a16="http://schemas.microsoft.com/office/drawing/2014/main" id="{BC574BB5-5A8A-FEC1-5BD3-8380FC9A8B3E}"/>
              </a:ext>
            </a:extLst>
          </p:cNvPr>
          <p:cNvSpPr/>
          <p:nvPr/>
        </p:nvSpPr>
        <p:spPr>
          <a:xfrm>
            <a:off x="9180468" y="1736199"/>
            <a:ext cx="649522" cy="623541"/>
          </a:xfrm>
          <a:custGeom>
            <a:avLst/>
            <a:gdLst/>
            <a:ahLst/>
            <a:cxnLst/>
            <a:rect l="l" t="t" r="r" b="b"/>
            <a:pathLst>
              <a:path w="649522" h="623541">
                <a:moveTo>
                  <a:pt x="0" y="0"/>
                </a:moveTo>
                <a:lnTo>
                  <a:pt x="649523" y="0"/>
                </a:lnTo>
                <a:lnTo>
                  <a:pt x="649523" y="623541"/>
                </a:lnTo>
                <a:lnTo>
                  <a:pt x="0" y="623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6" name="Group 10">
            <a:extLst>
              <a:ext uri="{FF2B5EF4-FFF2-40B4-BE49-F238E27FC236}">
                <a16:creationId xmlns:a16="http://schemas.microsoft.com/office/drawing/2014/main" id="{E7EB097F-8EF3-B179-E8B7-A8A1B0513DC7}"/>
              </a:ext>
            </a:extLst>
          </p:cNvPr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09A348B1-D4EA-1A23-50DB-9B02CCBC18BA}"/>
                </a:ext>
              </a:extLst>
            </p:cNvPr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98" name="TextBox 12">
              <a:extLst>
                <a:ext uri="{FF2B5EF4-FFF2-40B4-BE49-F238E27FC236}">
                  <a16:creationId xmlns:a16="http://schemas.microsoft.com/office/drawing/2014/main" id="{CC3ACDB1-A71B-365D-4C68-39DE4831B479}"/>
                </a:ext>
              </a:extLst>
            </p:cNvPr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9" name="Group 13">
            <a:extLst>
              <a:ext uri="{FF2B5EF4-FFF2-40B4-BE49-F238E27FC236}">
                <a16:creationId xmlns:a16="http://schemas.microsoft.com/office/drawing/2014/main" id="{654643E5-770A-392A-4260-65FDDEF8C64E}"/>
              </a:ext>
            </a:extLst>
          </p:cNvPr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6E115368-8107-E0EF-07AF-9CB9E13AC8ED}"/>
                </a:ext>
              </a:extLst>
            </p:cNvPr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1" name="TextBox 15">
              <a:extLst>
                <a:ext uri="{FF2B5EF4-FFF2-40B4-BE49-F238E27FC236}">
                  <a16:creationId xmlns:a16="http://schemas.microsoft.com/office/drawing/2014/main" id="{DD78C739-2FBD-7F49-4016-36AAB4639D4C}"/>
                </a:ext>
              </a:extLst>
            </p:cNvPr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6">
            <a:extLst>
              <a:ext uri="{FF2B5EF4-FFF2-40B4-BE49-F238E27FC236}">
                <a16:creationId xmlns:a16="http://schemas.microsoft.com/office/drawing/2014/main" id="{5EB4C0C1-F746-F7A9-79D4-CDAAC2355069}"/>
              </a:ext>
            </a:extLst>
          </p:cNvPr>
          <p:cNvGrpSpPr/>
          <p:nvPr/>
        </p:nvGrpSpPr>
        <p:grpSpPr>
          <a:xfrm rot="-1817999">
            <a:off x="15481055" y="-11302660"/>
            <a:ext cx="2883936" cy="16029749"/>
            <a:chOff x="0" y="0"/>
            <a:chExt cx="759555" cy="4221827"/>
          </a:xfrm>
        </p:grpSpPr>
        <p:sp>
          <p:nvSpPr>
            <p:cNvPr id="103" name="Freeform 17">
              <a:extLst>
                <a:ext uri="{FF2B5EF4-FFF2-40B4-BE49-F238E27FC236}">
                  <a16:creationId xmlns:a16="http://schemas.microsoft.com/office/drawing/2014/main" id="{E2EE0E38-79BD-A0D3-A566-329CA47E71B3}"/>
                </a:ext>
              </a:extLst>
            </p:cNvPr>
            <p:cNvSpPr/>
            <p:nvPr/>
          </p:nvSpPr>
          <p:spPr>
            <a:xfrm>
              <a:off x="0" y="0"/>
              <a:ext cx="759555" cy="4221827"/>
            </a:xfrm>
            <a:custGeom>
              <a:avLst/>
              <a:gdLst/>
              <a:ahLst/>
              <a:cxnLst/>
              <a:rect l="l" t="t" r="r" b="b"/>
              <a:pathLst>
                <a:path w="759555" h="4221827">
                  <a:moveTo>
                    <a:pt x="0" y="0"/>
                  </a:moveTo>
                  <a:lnTo>
                    <a:pt x="759555" y="0"/>
                  </a:lnTo>
                  <a:lnTo>
                    <a:pt x="759555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4" name="TextBox 18">
              <a:extLst>
                <a:ext uri="{FF2B5EF4-FFF2-40B4-BE49-F238E27FC236}">
                  <a16:creationId xmlns:a16="http://schemas.microsoft.com/office/drawing/2014/main" id="{C293A96D-00E9-0185-3F52-83D522EA07C1}"/>
                </a:ext>
              </a:extLst>
            </p:cNvPr>
            <p:cNvSpPr txBox="1"/>
            <p:nvPr/>
          </p:nvSpPr>
          <p:spPr>
            <a:xfrm>
              <a:off x="0" y="-57150"/>
              <a:ext cx="759555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5" name="Group 19">
            <a:extLst>
              <a:ext uri="{FF2B5EF4-FFF2-40B4-BE49-F238E27FC236}">
                <a16:creationId xmlns:a16="http://schemas.microsoft.com/office/drawing/2014/main" id="{73F655EA-9BD7-8286-B56A-D33E4A837493}"/>
              </a:ext>
            </a:extLst>
          </p:cNvPr>
          <p:cNvGrpSpPr/>
          <p:nvPr/>
        </p:nvGrpSpPr>
        <p:grpSpPr>
          <a:xfrm rot="-1788309">
            <a:off x="19785352" y="-52135"/>
            <a:ext cx="274711" cy="11053763"/>
            <a:chOff x="0" y="0"/>
            <a:chExt cx="72352" cy="2911279"/>
          </a:xfrm>
        </p:grpSpPr>
        <p:sp>
          <p:nvSpPr>
            <p:cNvPr id="106" name="Freeform 20">
              <a:extLst>
                <a:ext uri="{FF2B5EF4-FFF2-40B4-BE49-F238E27FC236}">
                  <a16:creationId xmlns:a16="http://schemas.microsoft.com/office/drawing/2014/main" id="{2005ED93-C759-1987-2F05-8FF4EFFBA35E}"/>
                </a:ext>
              </a:extLst>
            </p:cNvPr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7" name="TextBox 21">
              <a:extLst>
                <a:ext uri="{FF2B5EF4-FFF2-40B4-BE49-F238E27FC236}">
                  <a16:creationId xmlns:a16="http://schemas.microsoft.com/office/drawing/2014/main" id="{E21D1784-2A22-0EA8-7926-0547F84ADAFD}"/>
                </a:ext>
              </a:extLst>
            </p:cNvPr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0" name="TextBox 24">
            <a:extLst>
              <a:ext uri="{FF2B5EF4-FFF2-40B4-BE49-F238E27FC236}">
                <a16:creationId xmlns:a16="http://schemas.microsoft.com/office/drawing/2014/main" id="{B60E4EEB-70F5-7285-6539-4685741AE76F}"/>
              </a:ext>
            </a:extLst>
          </p:cNvPr>
          <p:cNvSpPr txBox="1"/>
          <p:nvPr/>
        </p:nvSpPr>
        <p:spPr>
          <a:xfrm>
            <a:off x="589493" y="2833458"/>
            <a:ext cx="5557277" cy="67958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11" name="Group 25">
            <a:extLst>
              <a:ext uri="{FF2B5EF4-FFF2-40B4-BE49-F238E27FC236}">
                <a16:creationId xmlns:a16="http://schemas.microsoft.com/office/drawing/2014/main" id="{4F1042D2-72E1-75AA-BC17-979F5834C498}"/>
              </a:ext>
            </a:extLst>
          </p:cNvPr>
          <p:cNvGrpSpPr/>
          <p:nvPr/>
        </p:nvGrpSpPr>
        <p:grpSpPr>
          <a:xfrm>
            <a:off x="521229" y="1562100"/>
            <a:ext cx="1130751" cy="971739"/>
            <a:chOff x="0" y="0"/>
            <a:chExt cx="812800" cy="698500"/>
          </a:xfrm>
        </p:grpSpPr>
        <p:sp>
          <p:nvSpPr>
            <p:cNvPr id="112" name="Freeform 26">
              <a:extLst>
                <a:ext uri="{FF2B5EF4-FFF2-40B4-BE49-F238E27FC236}">
                  <a16:creationId xmlns:a16="http://schemas.microsoft.com/office/drawing/2014/main" id="{E8FE7FA7-7F5B-8407-D254-C80F5EC4B556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69000"/>
                  </a:srgbClr>
                </a:gs>
                <a:gs pos="33333">
                  <a:srgbClr val="054CC4">
                    <a:alpha val="69000"/>
                  </a:srgbClr>
                </a:gs>
                <a:gs pos="66667">
                  <a:srgbClr val="054CC4">
                    <a:alpha val="69000"/>
                  </a:srgbClr>
                </a:gs>
                <a:gs pos="100000">
                  <a:srgbClr val="C405B7">
                    <a:alpha val="69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113" name="TextBox 27">
              <a:extLst>
                <a:ext uri="{FF2B5EF4-FFF2-40B4-BE49-F238E27FC236}">
                  <a16:creationId xmlns:a16="http://schemas.microsoft.com/office/drawing/2014/main" id="{B49FF91E-2259-999F-3A5A-0B231516DA5E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4" name="Freeform 28">
            <a:extLst>
              <a:ext uri="{FF2B5EF4-FFF2-40B4-BE49-F238E27FC236}">
                <a16:creationId xmlns:a16="http://schemas.microsoft.com/office/drawing/2014/main" id="{6CBD13F8-1392-217E-3E0A-59349A8FB728}"/>
              </a:ext>
            </a:extLst>
          </p:cNvPr>
          <p:cNvSpPr/>
          <p:nvPr/>
        </p:nvSpPr>
        <p:spPr>
          <a:xfrm>
            <a:off x="629543" y="1652120"/>
            <a:ext cx="914124" cy="794145"/>
          </a:xfrm>
          <a:custGeom>
            <a:avLst/>
            <a:gdLst/>
            <a:ahLst/>
            <a:cxnLst/>
            <a:rect l="l" t="t" r="r" b="b"/>
            <a:pathLst>
              <a:path w="914124" h="794145">
                <a:moveTo>
                  <a:pt x="0" y="0"/>
                </a:moveTo>
                <a:lnTo>
                  <a:pt x="914124" y="0"/>
                </a:lnTo>
                <a:lnTo>
                  <a:pt x="914124" y="794146"/>
                </a:lnTo>
                <a:lnTo>
                  <a:pt x="0" y="794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5" name="Freeform 29">
            <a:extLst>
              <a:ext uri="{FF2B5EF4-FFF2-40B4-BE49-F238E27FC236}">
                <a16:creationId xmlns:a16="http://schemas.microsoft.com/office/drawing/2014/main" id="{253BC49F-F4FA-E40B-D716-4B3D22FA5EF7}"/>
              </a:ext>
            </a:extLst>
          </p:cNvPr>
          <p:cNvSpPr/>
          <p:nvPr/>
        </p:nvSpPr>
        <p:spPr>
          <a:xfrm>
            <a:off x="768888" y="1736199"/>
            <a:ext cx="649522" cy="623541"/>
          </a:xfrm>
          <a:custGeom>
            <a:avLst/>
            <a:gdLst/>
            <a:ahLst/>
            <a:cxnLst/>
            <a:rect l="l" t="t" r="r" b="b"/>
            <a:pathLst>
              <a:path w="649522" h="623541">
                <a:moveTo>
                  <a:pt x="0" y="0"/>
                </a:moveTo>
                <a:lnTo>
                  <a:pt x="649522" y="0"/>
                </a:lnTo>
                <a:lnTo>
                  <a:pt x="649522" y="623541"/>
                </a:lnTo>
                <a:lnTo>
                  <a:pt x="0" y="623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8" name="TextBox 32">
            <a:extLst>
              <a:ext uri="{FF2B5EF4-FFF2-40B4-BE49-F238E27FC236}">
                <a16:creationId xmlns:a16="http://schemas.microsoft.com/office/drawing/2014/main" id="{8C126D7C-E438-3508-1F9D-7BF512B2BD7E}"/>
              </a:ext>
            </a:extLst>
          </p:cNvPr>
          <p:cNvSpPr txBox="1"/>
          <p:nvPr/>
        </p:nvSpPr>
        <p:spPr>
          <a:xfrm>
            <a:off x="12378287" y="2897539"/>
            <a:ext cx="5561828" cy="67912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25" name="TextBox 39">
            <a:extLst>
              <a:ext uri="{FF2B5EF4-FFF2-40B4-BE49-F238E27FC236}">
                <a16:creationId xmlns:a16="http://schemas.microsoft.com/office/drawing/2014/main" id="{D13600B0-05A5-92C3-7224-743EF8A07A53}"/>
              </a:ext>
            </a:extLst>
          </p:cNvPr>
          <p:cNvSpPr txBox="1"/>
          <p:nvPr/>
        </p:nvSpPr>
        <p:spPr>
          <a:xfrm>
            <a:off x="11088018" y="3115895"/>
            <a:ext cx="4488685" cy="2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i="1" u="sng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Milliy</a:t>
            </a:r>
            <a:r>
              <a:rPr lang="en-US" b="1" i="1" u="sng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i="1" u="sng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valyutada</a:t>
            </a:r>
            <a:endParaRPr lang="en-US" b="1" i="1" u="sng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28" name="TextBox 42">
            <a:extLst>
              <a:ext uri="{FF2B5EF4-FFF2-40B4-BE49-F238E27FC236}">
                <a16:creationId xmlns:a16="http://schemas.microsoft.com/office/drawing/2014/main" id="{7810C4FA-9596-A3FC-7D25-74208E4771F6}"/>
              </a:ext>
            </a:extLst>
          </p:cNvPr>
          <p:cNvSpPr txBox="1"/>
          <p:nvPr/>
        </p:nvSpPr>
        <p:spPr>
          <a:xfrm>
            <a:off x="1698285" y="2171700"/>
            <a:ext cx="6816231" cy="603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Qishloq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xo‘jaligi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maxsulotlarini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kalibrovka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qilish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maxsus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idishlarda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qadoqlash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uskunalarini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sotib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olish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endParaRPr lang="ru-RU" b="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35" name="TextBox 41">
            <a:extLst>
              <a:ext uri="{FF2B5EF4-FFF2-40B4-BE49-F238E27FC236}">
                <a16:creationId xmlns:a16="http://schemas.microsoft.com/office/drawing/2014/main" id="{985A74AF-E3A9-FF63-E5C8-81C87D613DA7}"/>
              </a:ext>
            </a:extLst>
          </p:cNvPr>
          <p:cNvSpPr txBox="1"/>
          <p:nvPr/>
        </p:nvSpPr>
        <p:spPr>
          <a:xfrm>
            <a:off x="1553907" y="444266"/>
            <a:ext cx="15114735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79"/>
              </a:lnSpc>
              <a:spcBef>
                <a:spcPct val="0"/>
              </a:spcBef>
            </a:pP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Tadbirkorlik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subyektlariga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eksportoldi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moliyalashtirish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kreditlari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uchun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A80FB9"/>
                </a:solidFill>
                <a:latin typeface="Poppins 1 Bold"/>
                <a:cs typeface="Poppins 1 Bold"/>
                <a:sym typeface="Poppins 1 Bold"/>
              </a:rPr>
              <a:t>moliyaviy</a:t>
            </a:r>
            <a:r>
              <a:rPr lang="en-US" sz="3399" b="1" dirty="0">
                <a:solidFill>
                  <a:srgbClr val="A80FB9"/>
                </a:solidFill>
                <a:latin typeface="Poppins 1 Bold"/>
                <a:cs typeface="Poppins 1 Bold"/>
                <a:sym typeface="Poppins 1 Bold"/>
              </a:rPr>
              <a:t> </a:t>
            </a:r>
            <a:r>
              <a:rPr lang="en-US" sz="3399" b="1" dirty="0" err="1">
                <a:solidFill>
                  <a:srgbClr val="A80FB9"/>
                </a:solidFill>
                <a:latin typeface="Poppins 1 Bold"/>
                <a:cs typeface="Poppins 1 Bold"/>
                <a:sym typeface="Poppins 1 Bold"/>
              </a:rPr>
              <a:t>resurs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taqdim</a:t>
            </a:r>
            <a:r>
              <a:rPr lang="en-US" sz="3399" b="1" u="none" strike="noStrike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sz="3399" b="1" u="none" strike="noStrike" dirty="0" err="1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etish</a:t>
            </a:r>
            <a:endParaRPr lang="en-US" sz="3399" b="1" u="none" strike="noStrike" dirty="0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38" name="TextBox 42">
            <a:extLst>
              <a:ext uri="{FF2B5EF4-FFF2-40B4-BE49-F238E27FC236}">
                <a16:creationId xmlns:a16="http://schemas.microsoft.com/office/drawing/2014/main" id="{7386E48B-3EAD-9BB3-F9B7-1E5F653BCFC4}"/>
              </a:ext>
            </a:extLst>
          </p:cNvPr>
          <p:cNvSpPr txBox="1"/>
          <p:nvPr/>
        </p:nvSpPr>
        <p:spPr>
          <a:xfrm>
            <a:off x="2581307" y="3115895"/>
            <a:ext cx="4729884" cy="2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i="1" u="sng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Xorijiy </a:t>
            </a:r>
            <a:r>
              <a:rPr lang="en-US" b="1" i="1" u="sng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valyutada</a:t>
            </a:r>
            <a:endParaRPr lang="en-US" b="1" i="1" u="sng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39" name="TextBox 42">
            <a:extLst>
              <a:ext uri="{FF2B5EF4-FFF2-40B4-BE49-F238E27FC236}">
                <a16:creationId xmlns:a16="http://schemas.microsoft.com/office/drawing/2014/main" id="{F0690A27-8B44-1A49-5320-93EE0A445A25}"/>
              </a:ext>
            </a:extLst>
          </p:cNvPr>
          <p:cNvSpPr txBox="1"/>
          <p:nvPr/>
        </p:nvSpPr>
        <p:spPr>
          <a:xfrm>
            <a:off x="10005946" y="2174000"/>
            <a:ext cx="6833078" cy="603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Qishloq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xo‘jaligi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korxonalariga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12 oy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mobaynida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amalga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oshirilgan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mahsulot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realizatsiya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hajmidan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kelib</a:t>
            </a:r>
            <a:r>
              <a:rPr lang="en-US" b="1" dirty="0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chiqib</a:t>
            </a:r>
            <a:endParaRPr lang="ru-RU" b="1" dirty="0">
              <a:solidFill>
                <a:srgbClr val="FFFFFF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2E920671-47BB-8E46-C9CD-0DBB2A76F7F7}"/>
              </a:ext>
            </a:extLst>
          </p:cNvPr>
          <p:cNvSpPr/>
          <p:nvPr/>
        </p:nvSpPr>
        <p:spPr>
          <a:xfrm>
            <a:off x="897097" y="8272727"/>
            <a:ext cx="16453252" cy="1780205"/>
          </a:xfrm>
          <a:prstGeom prst="roundRect">
            <a:avLst>
              <a:gd name="adj" fmla="val 28322"/>
            </a:avLst>
          </a:prstGeom>
          <a:gradFill rotWithShape="1">
            <a:gsLst>
              <a:gs pos="0">
                <a:srgbClr val="2E66CA">
                  <a:alpha val="34445"/>
                </a:srgbClr>
              </a:gs>
              <a:gs pos="100000">
                <a:srgbClr val="054CC4">
                  <a:alpha val="83000"/>
                </a:srgbClr>
              </a:gs>
            </a:gsLst>
            <a:lin ang="5400000"/>
          </a:gradFill>
          <a:ln cap="rnd">
            <a:noFill/>
            <a:prstDash val="solid"/>
            <a:rou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41">
            <a:extLst>
              <a:ext uri="{FF2B5EF4-FFF2-40B4-BE49-F238E27FC236}">
                <a16:creationId xmlns:a16="http://schemas.microsoft.com/office/drawing/2014/main" id="{662C3A42-088A-CD09-4EA0-D231C8F9A8C5}"/>
              </a:ext>
            </a:extLst>
          </p:cNvPr>
          <p:cNvSpPr txBox="1"/>
          <p:nvPr/>
        </p:nvSpPr>
        <p:spPr>
          <a:xfrm>
            <a:off x="1108074" y="8572500"/>
            <a:ext cx="15884526" cy="111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Korxonalarning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ishchilari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soni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5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tadan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ortiq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bo‘lishi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lozim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  <a:endParaRPr lang="en-US" b="1" dirty="0">
              <a:solidFill>
                <a:schemeClr val="bg1"/>
              </a:solidFill>
              <a:latin typeface="Canva Sans"/>
              <a:ea typeface="Poppins 1"/>
              <a:cs typeface="Canva Sans"/>
              <a:sym typeface="Canva Sans"/>
            </a:endParaRP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Kompaniya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moliyaviy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resurslardan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foydalanib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eksport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amalga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oshirmagan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korxonalarga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ajratilgan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moliyaviy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resurs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foiz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stavkasi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2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baravarga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oshirilib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qayta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hisob-kitob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qilinadi</a:t>
            </a:r>
            <a:r>
              <a:rPr lang="en-US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en-US" b="1" dirty="0">
              <a:solidFill>
                <a:schemeClr val="bg1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46D0BA34-159A-7EB3-3C79-6C986438A0A7}"/>
              </a:ext>
            </a:extLst>
          </p:cNvPr>
          <p:cNvSpPr txBox="1"/>
          <p:nvPr/>
        </p:nvSpPr>
        <p:spPr>
          <a:xfrm>
            <a:off x="1205159" y="3575105"/>
            <a:ext cx="522447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10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mlrd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so‘mgacha</a:t>
            </a:r>
            <a:endParaRPr lang="en-US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Yillik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stavka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14%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milliy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  <a:endParaRPr lang="en-US" b="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just"/>
            <a:endParaRPr lang="en-US" b="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Muddati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: 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36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oy</a:t>
            </a:r>
            <a:r>
              <a:rPr lang="en-US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gacha</a:t>
            </a:r>
            <a:r>
              <a:rPr lang="en-US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</a:t>
            </a: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D768B394-C934-BE85-57C5-C9F542D15C80}"/>
              </a:ext>
            </a:extLst>
          </p:cNvPr>
          <p:cNvSpPr txBox="1"/>
          <p:nvPr/>
        </p:nvSpPr>
        <p:spPr>
          <a:xfrm>
            <a:off x="9541196" y="3603397"/>
            <a:ext cx="7515178" cy="3700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I-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toifali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-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barqarorlik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reytingida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 “AAA”, “AA”, “A”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bo‘lgan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oxirgi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12 oy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ichida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mahsulot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realizatsiyasidan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tushgan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tushumning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kamida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70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foizini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xorijiy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amalga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oshirgan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II-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toifali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-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barqarorlik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reytingida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.“AAA”, “AA”, “A”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“BBB”, “BB”, “B”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bo‘lgan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oxirgi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12 oy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ichida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mahsulot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realizatsiyasidan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tushgan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tushumning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kamida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50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foizini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xorijiy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valyutada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amalga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oshirgan</a:t>
            </a:r>
            <a:r>
              <a:rPr lang="en-US" b="1" dirty="0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Poppins 1"/>
                <a:ea typeface="Poppins 1"/>
                <a:cs typeface="Poppins 1"/>
                <a:sym typeface="Poppins 1"/>
              </a:rPr>
              <a:t>korxonalar</a:t>
            </a:r>
            <a:endParaRPr lang="en-US" b="1" dirty="0">
              <a:solidFill>
                <a:srgbClr val="FFFFFF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</p:spTree>
    <p:extLst>
      <p:ext uri="{BB962C8B-B14F-4D97-AF65-F5344CB8AC3E}">
        <p14:creationId xmlns:p14="http://schemas.microsoft.com/office/powerpoint/2010/main" val="278453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1999</Words>
  <Application>Microsoft Office PowerPoint</Application>
  <PresentationFormat>Произвольный</PresentationFormat>
  <Paragraphs>253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Poppins 1</vt:lpstr>
      <vt:lpstr>Montserrat</vt:lpstr>
      <vt:lpstr>Poppins 2 Semi-Bold</vt:lpstr>
      <vt:lpstr>Poppins 1 Semi-Bold</vt:lpstr>
      <vt:lpstr>Arial</vt:lpstr>
      <vt:lpstr>Poppins 2 Bold</vt:lpstr>
      <vt:lpstr>Anton Italics</vt:lpstr>
      <vt:lpstr>Georgia Pro Bold</vt:lpstr>
      <vt:lpstr>Calibri</vt:lpstr>
      <vt:lpstr>Canva Sans Bold</vt:lpstr>
      <vt:lpstr>Canva Sans</vt:lpstr>
      <vt:lpstr>Poppins 1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янги.pptx, копия</dc:title>
  <dc:creator>14-comp</dc:creator>
  <cp:lastModifiedBy>55-comp</cp:lastModifiedBy>
  <cp:revision>95</cp:revision>
  <cp:lastPrinted>2025-06-25T10:45:06Z</cp:lastPrinted>
  <dcterms:created xsi:type="dcterms:W3CDTF">2006-08-16T00:00:00Z</dcterms:created>
  <dcterms:modified xsi:type="dcterms:W3CDTF">2025-06-30T06:58:02Z</dcterms:modified>
  <dc:identifier>DAGnVLwbFwE</dc:identifier>
</cp:coreProperties>
</file>